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52" r:id="rId5"/>
    <p:sldMasterId id="2147483667" r:id="rId6"/>
  </p:sldMasterIdLst>
  <p:notesMasterIdLst>
    <p:notesMasterId r:id="rId47"/>
  </p:notesMasterIdLst>
  <p:handoutMasterIdLst>
    <p:handoutMasterId r:id="rId48"/>
  </p:handoutMasterIdLst>
  <p:sldIdLst>
    <p:sldId id="256" r:id="rId7"/>
    <p:sldId id="346" r:id="rId8"/>
    <p:sldId id="317" r:id="rId9"/>
    <p:sldId id="342" r:id="rId10"/>
    <p:sldId id="340" r:id="rId11"/>
    <p:sldId id="345" r:id="rId12"/>
    <p:sldId id="277" r:id="rId13"/>
    <p:sldId id="270" r:id="rId14"/>
    <p:sldId id="370" r:id="rId15"/>
    <p:sldId id="294" r:id="rId16"/>
    <p:sldId id="295" r:id="rId17"/>
    <p:sldId id="280" r:id="rId18"/>
    <p:sldId id="372" r:id="rId19"/>
    <p:sldId id="373" r:id="rId20"/>
    <p:sldId id="327" r:id="rId21"/>
    <p:sldId id="374" r:id="rId22"/>
    <p:sldId id="302" r:id="rId23"/>
    <p:sldId id="329" r:id="rId24"/>
    <p:sldId id="376" r:id="rId25"/>
    <p:sldId id="378" r:id="rId26"/>
    <p:sldId id="371" r:id="rId27"/>
    <p:sldId id="375" r:id="rId28"/>
    <p:sldId id="350" r:id="rId29"/>
    <p:sldId id="356" r:id="rId30"/>
    <p:sldId id="359" r:id="rId31"/>
    <p:sldId id="360" r:id="rId32"/>
    <p:sldId id="361" r:id="rId33"/>
    <p:sldId id="368" r:id="rId34"/>
    <p:sldId id="366" r:id="rId35"/>
    <p:sldId id="355" r:id="rId36"/>
    <p:sldId id="365" r:id="rId37"/>
    <p:sldId id="364" r:id="rId38"/>
    <p:sldId id="363" r:id="rId39"/>
    <p:sldId id="362" r:id="rId40"/>
    <p:sldId id="357" r:id="rId41"/>
    <p:sldId id="358" r:id="rId42"/>
    <p:sldId id="369" r:id="rId43"/>
    <p:sldId id="344" r:id="rId44"/>
    <p:sldId id="377" r:id="rId45"/>
    <p:sldId id="305"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EA5B48-9026-A69F-2C8C-ABD6E4874A6C}" name="Barbara Cochrane" initials="BC" userId="S::barbc@uw.edu::e22221cb-4c8d-46c2-92a5-8812302ec9f0" providerId="AD"/>
  <p188:author id="{6DA32FAE-8978-02F7-D90B-D139473B3AE2}" name="Barbara Cochrane" initials="BC" userId="Barbara Cochrane" providerId="None"/>
  <p188:author id="{C1705CCF-9B82-C567-9AFB-7953A9EA58C2}" name="Elizabeth A. Phelan" initials="EP" userId="S::phelane@uw.edu::488d3ca2-1258-4ee2-9e30-d80880d467d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V Vitiello" initials="MVV" lastIdx="10" clrIdx="0">
    <p:extLst>
      <p:ext uri="{19B8F6BF-5375-455C-9EA6-DF929625EA0E}">
        <p15:presenceInfo xmlns:p15="http://schemas.microsoft.com/office/powerpoint/2012/main" userId="cdd0955d818bea03" providerId="Windows Live"/>
      </p:ext>
    </p:extLst>
  </p:cmAuthor>
  <p:cmAuthor id="2" name="Barbara B Cochrane" initials="BBC" lastIdx="28" clrIdx="1">
    <p:extLst>
      <p:ext uri="{19B8F6BF-5375-455C-9EA6-DF929625EA0E}">
        <p15:presenceInfo xmlns:p15="http://schemas.microsoft.com/office/powerpoint/2012/main" userId="Barbara B Cochrane" providerId="None"/>
      </p:ext>
    </p:extLst>
  </p:cmAuthor>
  <p:cmAuthor id="3" name="Elizabeth Phelan" initials="EP" lastIdx="3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EE7577-59F7-4431-AFAB-C3EF55C68B96}" v="6" dt="2025-03-14T13:12:31.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25" autoAdjust="0"/>
  </p:normalViewPr>
  <p:slideViewPr>
    <p:cSldViewPr snapToGrid="0" snapToObjects="1" showGuides="1">
      <p:cViewPr varScale="1">
        <p:scale>
          <a:sx n="57" d="100"/>
          <a:sy n="57" d="100"/>
        </p:scale>
        <p:origin x="2150"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838"/>
    </p:cViewPr>
  </p:sorterViewPr>
  <p:notesViewPr>
    <p:cSldViewPr snapToGrid="0" snapToObjects="1">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Phung" userId="1760415a-0234-4680-a0dc-fba4d6689ee6" providerId="ADAL" clId="{71EE7577-59F7-4431-AFAB-C3EF55C68B96}"/>
    <pc:docChg chg="undo custSel modSld">
      <pc:chgData name="Nguyen, Phung" userId="1760415a-0234-4680-a0dc-fba4d6689ee6" providerId="ADAL" clId="{71EE7577-59F7-4431-AFAB-C3EF55C68B96}" dt="2025-03-14T13:25:34.611" v="9211" actId="20577"/>
      <pc:docMkLst>
        <pc:docMk/>
      </pc:docMkLst>
      <pc:sldChg chg="modNotesTx">
        <pc:chgData name="Nguyen, Phung" userId="1760415a-0234-4680-a0dc-fba4d6689ee6" providerId="ADAL" clId="{71EE7577-59F7-4431-AFAB-C3EF55C68B96}" dt="2025-03-14T11:40:35.266" v="5837" actId="20577"/>
        <pc:sldMkLst>
          <pc:docMk/>
          <pc:sldMk cId="2102966548" sldId="302"/>
        </pc:sldMkLst>
      </pc:sldChg>
      <pc:sldChg chg="modNotesTx">
        <pc:chgData name="Nguyen, Phung" userId="1760415a-0234-4680-a0dc-fba4d6689ee6" providerId="ADAL" clId="{71EE7577-59F7-4431-AFAB-C3EF55C68B96}" dt="2025-03-14T13:25:34.611" v="9211" actId="20577"/>
        <pc:sldMkLst>
          <pc:docMk/>
          <pc:sldMk cId="2079584648" sldId="305"/>
        </pc:sldMkLst>
      </pc:sldChg>
      <pc:sldChg chg="modSp mod modNotesTx">
        <pc:chgData name="Nguyen, Phung" userId="1760415a-0234-4680-a0dc-fba4d6689ee6" providerId="ADAL" clId="{71EE7577-59F7-4431-AFAB-C3EF55C68B96}" dt="2025-03-14T12:11:23.455" v="7231" actId="20577"/>
        <pc:sldMkLst>
          <pc:docMk/>
          <pc:sldMk cId="3778074727" sldId="329"/>
        </pc:sldMkLst>
        <pc:spChg chg="mod">
          <ac:chgData name="Nguyen, Phung" userId="1760415a-0234-4680-a0dc-fba4d6689ee6" providerId="ADAL" clId="{71EE7577-59F7-4431-AFAB-C3EF55C68B96}" dt="2025-03-14T11:41:49.195" v="5844" actId="1076"/>
          <ac:spMkLst>
            <pc:docMk/>
            <pc:sldMk cId="3778074727" sldId="329"/>
            <ac:spMk id="2" creationId="{00000000-0000-0000-0000-000000000000}"/>
          </ac:spMkLst>
        </pc:spChg>
        <pc:spChg chg="mod">
          <ac:chgData name="Nguyen, Phung" userId="1760415a-0234-4680-a0dc-fba4d6689ee6" providerId="ADAL" clId="{71EE7577-59F7-4431-AFAB-C3EF55C68B96}" dt="2025-03-14T11:59:48.120" v="6444" actId="20577"/>
          <ac:spMkLst>
            <pc:docMk/>
            <pc:sldMk cId="3778074727" sldId="329"/>
            <ac:spMk id="3" creationId="{00000000-0000-0000-0000-000000000000}"/>
          </ac:spMkLst>
        </pc:spChg>
        <pc:picChg chg="mod">
          <ac:chgData name="Nguyen, Phung" userId="1760415a-0234-4680-a0dc-fba4d6689ee6" providerId="ADAL" clId="{71EE7577-59F7-4431-AFAB-C3EF55C68B96}" dt="2025-03-14T11:42:15.215" v="5845" actId="1076"/>
          <ac:picMkLst>
            <pc:docMk/>
            <pc:sldMk cId="3778074727" sldId="329"/>
            <ac:picMk id="4" creationId="{7B4D5AAD-8F4B-4B9A-8E48-DCD0B343D3B1}"/>
          </ac:picMkLst>
        </pc:picChg>
      </pc:sldChg>
      <pc:sldChg chg="modNotesTx">
        <pc:chgData name="Nguyen, Phung" userId="1760415a-0234-4680-a0dc-fba4d6689ee6" providerId="ADAL" clId="{71EE7577-59F7-4431-AFAB-C3EF55C68B96}" dt="2025-03-14T13:24:02.803" v="9203" actId="20577"/>
        <pc:sldMkLst>
          <pc:docMk/>
          <pc:sldMk cId="881895348" sldId="360"/>
        </pc:sldMkLst>
      </pc:sldChg>
      <pc:sldChg chg="modNotesTx">
        <pc:chgData name="Nguyen, Phung" userId="1760415a-0234-4680-a0dc-fba4d6689ee6" providerId="ADAL" clId="{71EE7577-59F7-4431-AFAB-C3EF55C68B96}" dt="2025-03-14T13:23:31.819" v="9201" actId="20577"/>
        <pc:sldMkLst>
          <pc:docMk/>
          <pc:sldMk cId="3754425804" sldId="361"/>
        </pc:sldMkLst>
      </pc:sldChg>
      <pc:sldChg chg="modSp mod modNotesTx">
        <pc:chgData name="Nguyen, Phung" userId="1760415a-0234-4680-a0dc-fba4d6689ee6" providerId="ADAL" clId="{71EE7577-59F7-4431-AFAB-C3EF55C68B96}" dt="2025-03-14T13:15:53.558" v="9118" actId="20577"/>
        <pc:sldMkLst>
          <pc:docMk/>
          <pc:sldMk cId="3717206239" sldId="371"/>
        </pc:sldMkLst>
        <pc:spChg chg="mod">
          <ac:chgData name="Nguyen, Phung" userId="1760415a-0234-4680-a0dc-fba4d6689ee6" providerId="ADAL" clId="{71EE7577-59F7-4431-AFAB-C3EF55C68B96}" dt="2025-03-14T13:04:22.015" v="8932" actId="1076"/>
          <ac:spMkLst>
            <pc:docMk/>
            <pc:sldMk cId="3717206239" sldId="371"/>
            <ac:spMk id="2" creationId="{C46C27D5-4983-4E79-8903-08D1CB5C5546}"/>
          </ac:spMkLst>
        </pc:spChg>
        <pc:spChg chg="mod">
          <ac:chgData name="Nguyen, Phung" userId="1760415a-0234-4680-a0dc-fba4d6689ee6" providerId="ADAL" clId="{71EE7577-59F7-4431-AFAB-C3EF55C68B96}" dt="2025-03-14T13:14:57.668" v="9080" actId="113"/>
          <ac:spMkLst>
            <pc:docMk/>
            <pc:sldMk cId="3717206239" sldId="371"/>
            <ac:spMk id="3" creationId="{C89AEDD0-1952-4D46-8150-54B3295C524D}"/>
          </ac:spMkLst>
        </pc:spChg>
      </pc:sldChg>
      <pc:sldChg chg="modSp mod modNotesTx">
        <pc:chgData name="Nguyen, Phung" userId="1760415a-0234-4680-a0dc-fba4d6689ee6" providerId="ADAL" clId="{71EE7577-59F7-4431-AFAB-C3EF55C68B96}" dt="2025-03-14T12:37:26.538" v="8152" actId="20577"/>
        <pc:sldMkLst>
          <pc:docMk/>
          <pc:sldMk cId="13727331" sldId="376"/>
        </pc:sldMkLst>
        <pc:spChg chg="mod">
          <ac:chgData name="Nguyen, Phung" userId="1760415a-0234-4680-a0dc-fba4d6689ee6" providerId="ADAL" clId="{71EE7577-59F7-4431-AFAB-C3EF55C68B96}" dt="2025-03-14T12:12:56.278" v="7233" actId="1076"/>
          <ac:spMkLst>
            <pc:docMk/>
            <pc:sldMk cId="13727331" sldId="376"/>
            <ac:spMk id="2" creationId="{F2E14BFF-1493-9877-7CE7-81BCD894BF59}"/>
          </ac:spMkLst>
        </pc:spChg>
        <pc:spChg chg="mod">
          <ac:chgData name="Nguyen, Phung" userId="1760415a-0234-4680-a0dc-fba4d6689ee6" providerId="ADAL" clId="{71EE7577-59F7-4431-AFAB-C3EF55C68B96}" dt="2025-03-14T12:23:33.010" v="7598" actId="20577"/>
          <ac:spMkLst>
            <pc:docMk/>
            <pc:sldMk cId="13727331" sldId="376"/>
            <ac:spMk id="10" creationId="{8F591FF5-377B-0DAC-BDD0-685E9CE7EDB7}"/>
          </ac:spMkLst>
        </pc:spChg>
        <pc:picChg chg="mod">
          <ac:chgData name="Nguyen, Phung" userId="1760415a-0234-4680-a0dc-fba4d6689ee6" providerId="ADAL" clId="{71EE7577-59F7-4431-AFAB-C3EF55C68B96}" dt="2025-03-14T12:13:00.002" v="7234" actId="1076"/>
          <ac:picMkLst>
            <pc:docMk/>
            <pc:sldMk cId="13727331" sldId="376"/>
            <ac:picMk id="4" creationId="{356D7C68-B222-CB50-8F66-99438D351014}"/>
          </ac:picMkLst>
        </pc:picChg>
      </pc:sldChg>
      <pc:sldChg chg="modNotesTx">
        <pc:chgData name="Nguyen, Phung" userId="1760415a-0234-4680-a0dc-fba4d6689ee6" providerId="ADAL" clId="{71EE7577-59F7-4431-AFAB-C3EF55C68B96}" dt="2025-03-14T13:03:06.099" v="8930" actId="20577"/>
        <pc:sldMkLst>
          <pc:docMk/>
          <pc:sldMk cId="2057205061" sldId="37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jpg"/><Relationship Id="rId1" Type="http://schemas.openxmlformats.org/officeDocument/2006/relationships/image" Target="../media/image23.jpg"/><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23BD3-AC29-F64B-8CD0-F0F67779BE25}"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D087B56C-76C9-8F40-ACD3-BCBCBE239F39}">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0" i="0" baseline="0" dirty="0"/>
            <a:t>Primary Care Residents</a:t>
          </a:r>
          <a:endParaRPr lang="en-US" dirty="0"/>
        </a:p>
      </dgm:t>
    </dgm:pt>
    <dgm:pt modelId="{CE739563-D030-B043-B842-DAFFF79C1BC7}" type="parTrans" cxnId="{6F24DF44-1A34-D644-B9FF-CED8A1CC4828}">
      <dgm:prSet/>
      <dgm:spPr/>
      <dgm:t>
        <a:bodyPr/>
        <a:lstStyle/>
        <a:p>
          <a:endParaRPr lang="en-US"/>
        </a:p>
      </dgm:t>
    </dgm:pt>
    <dgm:pt modelId="{2941B9DE-C67D-1142-99C3-756E779579E2}" type="sibTrans" cxnId="{6F24DF44-1A34-D644-B9FF-CED8A1CC4828}">
      <dgm:prSet/>
      <dgm:spPr>
        <a:blipFill>
          <a:blip xmlns:r="http://schemas.openxmlformats.org/officeDocument/2006/relationships" r:embed="rId1"/>
          <a:srcRect/>
          <a:stretch>
            <a:fillRect l="-14000" r="-14000"/>
          </a:stretch>
        </a:blipFill>
      </dgm:spPr>
      <dgm:t>
        <a:bodyPr/>
        <a:lstStyle/>
        <a:p>
          <a:endParaRPr lang="en-US"/>
        </a:p>
      </dgm:t>
    </dgm:pt>
    <dgm:pt modelId="{2A6D1F2A-10AA-264E-B939-ADE9AAAE9176}">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0" i="0" baseline="0" dirty="0"/>
            <a:t>Non-medical service providers </a:t>
          </a:r>
          <a:endParaRPr lang="en-US" dirty="0"/>
        </a:p>
      </dgm:t>
    </dgm:pt>
    <dgm:pt modelId="{48B32273-5487-8A4B-B9D8-2A961B37D61A}" type="parTrans" cxnId="{F8F9A605-B648-7449-B8F4-0758B060CEE7}">
      <dgm:prSet/>
      <dgm:spPr/>
      <dgm:t>
        <a:bodyPr/>
        <a:lstStyle/>
        <a:p>
          <a:endParaRPr lang="en-US"/>
        </a:p>
      </dgm:t>
    </dgm:pt>
    <dgm:pt modelId="{804DD3A8-5306-2144-91E4-29C27856AC6E}" type="sibTrans" cxnId="{F8F9A605-B648-7449-B8F4-0758B060CEE7}">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B6D3674-C66B-CB45-902E-2D8361821A7F}">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0" i="0" baseline="0" dirty="0"/>
            <a:t>Older Adults</a:t>
          </a:r>
          <a:endParaRPr lang="en-US" dirty="0"/>
        </a:p>
      </dgm:t>
    </dgm:pt>
    <dgm:pt modelId="{94870BAF-F233-4A4B-9F6D-E28DA90D6305}" type="parTrans" cxnId="{0AD7DFFD-3275-4847-BF0A-375FEF5EDBCE}">
      <dgm:prSet/>
      <dgm:spPr/>
      <dgm:t>
        <a:bodyPr/>
        <a:lstStyle/>
        <a:p>
          <a:endParaRPr lang="en-US"/>
        </a:p>
      </dgm:t>
    </dgm:pt>
    <dgm:pt modelId="{8D8D2F41-8629-AF43-9516-5C070522D287}" type="sibTrans" cxnId="{0AD7DFFD-3275-4847-BF0A-375FEF5EDBCE}">
      <dgm:prSet/>
      <dgm:spPr>
        <a:blipFill>
          <a:blip xmlns:r="http://schemas.openxmlformats.org/officeDocument/2006/relationships" r:embed="rId3"/>
          <a:srcRect/>
          <a:stretch>
            <a:fillRect l="-14000" r="-14000"/>
          </a:stretch>
        </a:blipFill>
      </dgm:spPr>
      <dgm:t>
        <a:bodyPr/>
        <a:lstStyle/>
        <a:p>
          <a:endParaRPr lang="en-US"/>
        </a:p>
      </dgm:t>
    </dgm:pt>
    <dgm:pt modelId="{0D69E5EF-06A5-0D48-B16D-29CD06E2D9F0}">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dirty="0"/>
            <a:t>Primary Care Teams</a:t>
          </a:r>
        </a:p>
      </dgm:t>
    </dgm:pt>
    <dgm:pt modelId="{07E49456-9B4F-0F49-8271-DA174EE270C1}" type="parTrans" cxnId="{2B78CCB2-FFC7-964F-B998-BAF33E698AB8}">
      <dgm:prSet/>
      <dgm:spPr/>
      <dgm:t>
        <a:bodyPr/>
        <a:lstStyle/>
        <a:p>
          <a:endParaRPr lang="en-US"/>
        </a:p>
      </dgm:t>
    </dgm:pt>
    <dgm:pt modelId="{DEA4DA6A-EA0C-D54F-B68A-DC35BA78E25D}" type="sibTrans" cxnId="{2B78CCB2-FFC7-964F-B998-BAF33E698AB8}">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37000" b="-37000"/>
          </a:stretch>
        </a:blipFill>
      </dgm:spPr>
      <dgm:t>
        <a:bodyPr/>
        <a:lstStyle/>
        <a:p>
          <a:endParaRPr lang="en-US"/>
        </a:p>
      </dgm:t>
    </dgm:pt>
    <dgm:pt modelId="{5F55B272-C5E7-C540-9C84-64DC02585F12}">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0" i="0" baseline="0" dirty="0"/>
            <a:t>Direct Care Workers </a:t>
          </a:r>
          <a:endParaRPr lang="en-US" dirty="0"/>
        </a:p>
      </dgm:t>
    </dgm:pt>
    <dgm:pt modelId="{8CB89983-69E4-344D-A810-682AB58214EE}" type="parTrans" cxnId="{C19CAECD-A8B3-524A-A6D8-546E5DF046E3}">
      <dgm:prSet/>
      <dgm:spPr/>
      <dgm:t>
        <a:bodyPr/>
        <a:lstStyle/>
        <a:p>
          <a:endParaRPr lang="en-US"/>
        </a:p>
      </dgm:t>
    </dgm:pt>
    <dgm:pt modelId="{54C1981E-D624-F64E-A8AC-8F9CB54C7429}" type="sibTrans" cxnId="{C19CAECD-A8B3-524A-A6D8-546E5DF046E3}">
      <dgm:prSet/>
      <dgm:spPr>
        <a:blipFill>
          <a:blip xmlns:r="http://schemas.openxmlformats.org/officeDocument/2006/relationships" r:embed="rId5"/>
          <a:srcRect/>
          <a:stretch>
            <a:fillRect l="-14000" r="-14000"/>
          </a:stretch>
        </a:blipFill>
      </dgm:spPr>
      <dgm:t>
        <a:bodyPr/>
        <a:lstStyle/>
        <a:p>
          <a:endParaRPr lang="en-US"/>
        </a:p>
      </dgm:t>
    </dgm:pt>
    <dgm:pt modelId="{1399CB4F-EA16-C940-A2C6-48163450679D}">
      <dgm:prSet>
        <dgm:style>
          <a:lnRef idx="2">
            <a:schemeClr val="dk1">
              <a:shade val="50000"/>
            </a:schemeClr>
          </a:lnRef>
          <a:fillRef idx="1">
            <a:schemeClr val="dk1"/>
          </a:fillRef>
          <a:effectRef idx="0">
            <a:schemeClr val="dk1"/>
          </a:effectRef>
          <a:fontRef idx="minor">
            <a:schemeClr val="lt1"/>
          </a:fontRef>
        </dgm:style>
      </dgm:prSet>
      <dgm:spPr/>
      <dgm:t>
        <a:bodyPr/>
        <a:lstStyle/>
        <a:p>
          <a:pPr rtl="0"/>
          <a:r>
            <a:rPr lang="en-US" b="0" i="0" baseline="0" dirty="0"/>
            <a:t>Families and Caregivers </a:t>
          </a:r>
          <a:endParaRPr lang="en-US" dirty="0"/>
        </a:p>
      </dgm:t>
    </dgm:pt>
    <dgm:pt modelId="{177448A9-2213-F84C-A171-814AC2F4F6EB}" type="parTrans" cxnId="{67E3D791-7DF0-7844-9CD0-A38B745E76F9}">
      <dgm:prSet/>
      <dgm:spPr/>
      <dgm:t>
        <a:bodyPr/>
        <a:lstStyle/>
        <a:p>
          <a:endParaRPr lang="en-US"/>
        </a:p>
      </dgm:t>
    </dgm:pt>
    <dgm:pt modelId="{C30332A9-00E3-BD45-8CC2-4D79C8DAE61B}" type="sibTrans" cxnId="{67E3D791-7DF0-7844-9CD0-A38B745E76F9}">
      <dgm:prSet/>
      <dgm:spPr>
        <a:blipFill>
          <a:blip xmlns:r="http://schemas.openxmlformats.org/officeDocument/2006/relationships" r:embed="rId6"/>
          <a:srcRect/>
          <a:stretch>
            <a:fillRect l="-31000" r="-31000"/>
          </a:stretch>
        </a:blipFill>
      </dgm:spPr>
      <dgm:t>
        <a:bodyPr/>
        <a:lstStyle/>
        <a:p>
          <a:endParaRPr lang="en-US"/>
        </a:p>
      </dgm:t>
    </dgm:pt>
    <dgm:pt modelId="{F854BEA4-D4D7-B545-856F-1595341DB9E9}" type="pres">
      <dgm:prSet presAssocID="{51023BD3-AC29-F64B-8CD0-F0F67779BE25}" presName="Name0" presStyleCnt="0">
        <dgm:presLayoutVars>
          <dgm:chMax val="21"/>
          <dgm:chPref val="21"/>
        </dgm:presLayoutVars>
      </dgm:prSet>
      <dgm:spPr/>
    </dgm:pt>
    <dgm:pt modelId="{BD28F400-A46C-7646-805E-D644E8508BB4}" type="pres">
      <dgm:prSet presAssocID="{2A6D1F2A-10AA-264E-B939-ADE9AAAE9176}" presName="text1" presStyleCnt="0"/>
      <dgm:spPr/>
    </dgm:pt>
    <dgm:pt modelId="{7731D443-857B-DB4B-9D42-87020C663EB6}" type="pres">
      <dgm:prSet presAssocID="{2A6D1F2A-10AA-264E-B939-ADE9AAAE9176}" presName="textRepeatNode" presStyleLbl="alignNode1" presStyleIdx="0" presStyleCnt="6">
        <dgm:presLayoutVars>
          <dgm:chMax val="0"/>
          <dgm:chPref val="0"/>
          <dgm:bulletEnabled val="1"/>
        </dgm:presLayoutVars>
      </dgm:prSet>
      <dgm:spPr/>
    </dgm:pt>
    <dgm:pt modelId="{73821EC7-0AE6-A447-B0A7-7FEE37782634}" type="pres">
      <dgm:prSet presAssocID="{2A6D1F2A-10AA-264E-B939-ADE9AAAE9176}" presName="textaccent1" presStyleCnt="0"/>
      <dgm:spPr/>
    </dgm:pt>
    <dgm:pt modelId="{E3872CC3-2334-2444-A9F2-CD39A64D4F40}" type="pres">
      <dgm:prSet presAssocID="{2A6D1F2A-10AA-264E-B939-ADE9AAAE9176}" presName="accentRepeatNode" presStyleLbl="solidAlignAcc1" presStyleIdx="0" presStyleCnt="12"/>
      <dgm:spPr>
        <a:noFill/>
        <a:ln>
          <a:noFill/>
        </a:ln>
      </dgm:spPr>
    </dgm:pt>
    <dgm:pt modelId="{7A40E44A-D3C5-2148-8FDD-C286850981A6}" type="pres">
      <dgm:prSet presAssocID="{804DD3A8-5306-2144-91E4-29C27856AC6E}" presName="image1" presStyleCnt="0"/>
      <dgm:spPr/>
    </dgm:pt>
    <dgm:pt modelId="{54F75976-2890-4C4B-AC45-8E5DB0CBD8C7}" type="pres">
      <dgm:prSet presAssocID="{804DD3A8-5306-2144-91E4-29C27856AC6E}" presName="imageRepeatNode" presStyleLbl="alignAcc1" presStyleIdx="0" presStyleCnt="6"/>
      <dgm:spPr/>
    </dgm:pt>
    <dgm:pt modelId="{4F12954C-7049-2441-880E-17C245ABA47B}" type="pres">
      <dgm:prSet presAssocID="{804DD3A8-5306-2144-91E4-29C27856AC6E}" presName="imageaccent1" presStyleCnt="0"/>
      <dgm:spPr/>
    </dgm:pt>
    <dgm:pt modelId="{75E9A1C1-5A72-BE4B-B538-E7E76545B013}" type="pres">
      <dgm:prSet presAssocID="{804DD3A8-5306-2144-91E4-29C27856AC6E}" presName="accentRepeatNode" presStyleLbl="solidAlignAcc1" presStyleIdx="1" presStyleCnt="12"/>
      <dgm:spPr>
        <a:noFill/>
        <a:ln>
          <a:noFill/>
        </a:ln>
      </dgm:spPr>
    </dgm:pt>
    <dgm:pt modelId="{8A3642D6-8989-1F49-9815-9C28C5F9C3C6}" type="pres">
      <dgm:prSet presAssocID="{D087B56C-76C9-8F40-ACD3-BCBCBE239F39}" presName="text2" presStyleCnt="0"/>
      <dgm:spPr/>
    </dgm:pt>
    <dgm:pt modelId="{89312CE5-D10B-F04E-97EB-88CDBC595BE0}" type="pres">
      <dgm:prSet presAssocID="{D087B56C-76C9-8F40-ACD3-BCBCBE239F39}" presName="textRepeatNode" presStyleLbl="alignNode1" presStyleIdx="1" presStyleCnt="6">
        <dgm:presLayoutVars>
          <dgm:chMax val="0"/>
          <dgm:chPref val="0"/>
          <dgm:bulletEnabled val="1"/>
        </dgm:presLayoutVars>
      </dgm:prSet>
      <dgm:spPr/>
    </dgm:pt>
    <dgm:pt modelId="{ADF56903-BD7E-B64B-89FC-390704038239}" type="pres">
      <dgm:prSet presAssocID="{D087B56C-76C9-8F40-ACD3-BCBCBE239F39}" presName="textaccent2" presStyleCnt="0"/>
      <dgm:spPr/>
    </dgm:pt>
    <dgm:pt modelId="{D52C64BE-04AD-4D4A-AA29-75BACDD59A19}" type="pres">
      <dgm:prSet presAssocID="{D087B56C-76C9-8F40-ACD3-BCBCBE239F39}" presName="accentRepeatNode" presStyleLbl="solidAlignAcc1" presStyleIdx="2" presStyleCnt="12"/>
      <dgm:spPr>
        <a:noFill/>
        <a:ln>
          <a:noFill/>
        </a:ln>
      </dgm:spPr>
    </dgm:pt>
    <dgm:pt modelId="{7BD85C2F-A569-C24C-A7B6-B9FB9EE5DBA9}" type="pres">
      <dgm:prSet presAssocID="{2941B9DE-C67D-1142-99C3-756E779579E2}" presName="image2" presStyleCnt="0"/>
      <dgm:spPr/>
    </dgm:pt>
    <dgm:pt modelId="{54238464-5839-5E48-A5F4-636C4DE7474B}" type="pres">
      <dgm:prSet presAssocID="{2941B9DE-C67D-1142-99C3-756E779579E2}" presName="imageRepeatNode" presStyleLbl="alignAcc1" presStyleIdx="1" presStyleCnt="6"/>
      <dgm:spPr/>
    </dgm:pt>
    <dgm:pt modelId="{5FD420B3-EDC1-D648-940B-03BC6A136700}" type="pres">
      <dgm:prSet presAssocID="{2941B9DE-C67D-1142-99C3-756E779579E2}" presName="imageaccent2" presStyleCnt="0"/>
      <dgm:spPr/>
    </dgm:pt>
    <dgm:pt modelId="{B8F4B547-A4EB-7344-9D0C-7C88B8002BC5}" type="pres">
      <dgm:prSet presAssocID="{2941B9DE-C67D-1142-99C3-756E779579E2}" presName="accentRepeatNode" presStyleLbl="solidAlignAcc1" presStyleIdx="3" presStyleCnt="12"/>
      <dgm:spPr>
        <a:noFill/>
        <a:ln>
          <a:noFill/>
        </a:ln>
      </dgm:spPr>
    </dgm:pt>
    <dgm:pt modelId="{47CBF042-9B7F-C942-A2B6-B38233890ADB}" type="pres">
      <dgm:prSet presAssocID="{FB6D3674-C66B-CB45-902E-2D8361821A7F}" presName="text3" presStyleCnt="0"/>
      <dgm:spPr/>
    </dgm:pt>
    <dgm:pt modelId="{94F10923-2D43-7745-B17F-398EB6175863}" type="pres">
      <dgm:prSet presAssocID="{FB6D3674-C66B-CB45-902E-2D8361821A7F}" presName="textRepeatNode" presStyleLbl="alignNode1" presStyleIdx="2" presStyleCnt="6">
        <dgm:presLayoutVars>
          <dgm:chMax val="0"/>
          <dgm:chPref val="0"/>
          <dgm:bulletEnabled val="1"/>
        </dgm:presLayoutVars>
      </dgm:prSet>
      <dgm:spPr/>
    </dgm:pt>
    <dgm:pt modelId="{F566504C-B18F-E84D-9BFF-1A9FECEF0716}" type="pres">
      <dgm:prSet presAssocID="{FB6D3674-C66B-CB45-902E-2D8361821A7F}" presName="textaccent3" presStyleCnt="0"/>
      <dgm:spPr/>
    </dgm:pt>
    <dgm:pt modelId="{A5747E29-EA15-FD4C-AE60-409874D96194}" type="pres">
      <dgm:prSet presAssocID="{FB6D3674-C66B-CB45-902E-2D8361821A7F}" presName="accentRepeatNode" presStyleLbl="solidAlignAcc1" presStyleIdx="4" presStyleCnt="12"/>
      <dgm:spPr>
        <a:noFill/>
      </dgm:spPr>
    </dgm:pt>
    <dgm:pt modelId="{9A3CE369-01CC-A648-A664-78EDA48FF81C}" type="pres">
      <dgm:prSet presAssocID="{8D8D2F41-8629-AF43-9516-5C070522D287}" presName="image3" presStyleCnt="0"/>
      <dgm:spPr/>
    </dgm:pt>
    <dgm:pt modelId="{27354581-7699-6C4D-B6B3-7802161F2815}" type="pres">
      <dgm:prSet presAssocID="{8D8D2F41-8629-AF43-9516-5C070522D287}" presName="imageRepeatNode" presStyleLbl="alignAcc1" presStyleIdx="2" presStyleCnt="6"/>
      <dgm:spPr/>
    </dgm:pt>
    <dgm:pt modelId="{8FFEDCBD-6BDC-E944-BB9B-21B45907E3AB}" type="pres">
      <dgm:prSet presAssocID="{8D8D2F41-8629-AF43-9516-5C070522D287}" presName="imageaccent3" presStyleCnt="0"/>
      <dgm:spPr/>
    </dgm:pt>
    <dgm:pt modelId="{151878F6-2E08-7F45-A5B8-1F36E475508C}" type="pres">
      <dgm:prSet presAssocID="{8D8D2F41-8629-AF43-9516-5C070522D287}" presName="accentRepeatNode" presStyleLbl="solidAlignAcc1" presStyleIdx="5" presStyleCnt="12"/>
      <dgm:spPr>
        <a:noFill/>
        <a:ln>
          <a:noFill/>
        </a:ln>
      </dgm:spPr>
    </dgm:pt>
    <dgm:pt modelId="{78FBF16E-7B86-7D4C-BCED-D707A15A5BE9}" type="pres">
      <dgm:prSet presAssocID="{0D69E5EF-06A5-0D48-B16D-29CD06E2D9F0}" presName="text4" presStyleCnt="0"/>
      <dgm:spPr/>
    </dgm:pt>
    <dgm:pt modelId="{1CCE5869-0F7C-804F-BB47-F436FB05D2F9}" type="pres">
      <dgm:prSet presAssocID="{0D69E5EF-06A5-0D48-B16D-29CD06E2D9F0}" presName="textRepeatNode" presStyleLbl="alignNode1" presStyleIdx="3" presStyleCnt="6">
        <dgm:presLayoutVars>
          <dgm:chMax val="0"/>
          <dgm:chPref val="0"/>
          <dgm:bulletEnabled val="1"/>
        </dgm:presLayoutVars>
      </dgm:prSet>
      <dgm:spPr/>
    </dgm:pt>
    <dgm:pt modelId="{C5D89BD9-D651-4240-A35A-9A667B5A11A9}" type="pres">
      <dgm:prSet presAssocID="{0D69E5EF-06A5-0D48-B16D-29CD06E2D9F0}" presName="textaccent4" presStyleCnt="0"/>
      <dgm:spPr/>
    </dgm:pt>
    <dgm:pt modelId="{DEC66A6B-8DFA-CA4C-B0E5-3061FE3D4009}" type="pres">
      <dgm:prSet presAssocID="{0D69E5EF-06A5-0D48-B16D-29CD06E2D9F0}" presName="accentRepeatNode" presStyleLbl="solidAlignAcc1" presStyleIdx="6" presStyleCnt="12"/>
      <dgm:spPr>
        <a:noFill/>
        <a:ln>
          <a:noFill/>
        </a:ln>
      </dgm:spPr>
    </dgm:pt>
    <dgm:pt modelId="{CC64E3E0-3708-FD4D-89F2-61172344384E}" type="pres">
      <dgm:prSet presAssocID="{DEA4DA6A-EA0C-D54F-B68A-DC35BA78E25D}" presName="image4" presStyleCnt="0"/>
      <dgm:spPr/>
    </dgm:pt>
    <dgm:pt modelId="{2353BFFB-13C6-C941-98A7-A017490BFCEE}" type="pres">
      <dgm:prSet presAssocID="{DEA4DA6A-EA0C-D54F-B68A-DC35BA78E25D}" presName="imageRepeatNode" presStyleLbl="alignAcc1" presStyleIdx="3" presStyleCnt="6" custLinFactX="-73517" custLinFactY="9074" custLinFactNeighborX="-100000" custLinFactNeighborY="100000"/>
      <dgm:spPr/>
    </dgm:pt>
    <dgm:pt modelId="{E0C696CB-E63D-0E4F-AA68-768D760CDD32}" type="pres">
      <dgm:prSet presAssocID="{DEA4DA6A-EA0C-D54F-B68A-DC35BA78E25D}" presName="imageaccent4" presStyleCnt="0"/>
      <dgm:spPr/>
    </dgm:pt>
    <dgm:pt modelId="{70B912C8-A661-FF46-9A43-76FC57E72750}" type="pres">
      <dgm:prSet presAssocID="{DEA4DA6A-EA0C-D54F-B68A-DC35BA78E25D}" presName="accentRepeatNode" presStyleLbl="solidAlignAcc1" presStyleIdx="7" presStyleCnt="12"/>
      <dgm:spPr>
        <a:noFill/>
        <a:ln>
          <a:noFill/>
        </a:ln>
      </dgm:spPr>
    </dgm:pt>
    <dgm:pt modelId="{762A5895-4F81-C24F-BA78-58DB3B8C4C34}" type="pres">
      <dgm:prSet presAssocID="{5F55B272-C5E7-C540-9C84-64DC02585F12}" presName="text5" presStyleCnt="0"/>
      <dgm:spPr/>
    </dgm:pt>
    <dgm:pt modelId="{2724FDAD-A162-F44B-983C-B687BDAD91DA}" type="pres">
      <dgm:prSet presAssocID="{5F55B272-C5E7-C540-9C84-64DC02585F12}" presName="textRepeatNode" presStyleLbl="alignNode1" presStyleIdx="4" presStyleCnt="6">
        <dgm:presLayoutVars>
          <dgm:chMax val="0"/>
          <dgm:chPref val="0"/>
          <dgm:bulletEnabled val="1"/>
        </dgm:presLayoutVars>
      </dgm:prSet>
      <dgm:spPr/>
    </dgm:pt>
    <dgm:pt modelId="{D5164176-14F4-A742-A0EA-6351FE378243}" type="pres">
      <dgm:prSet presAssocID="{5F55B272-C5E7-C540-9C84-64DC02585F12}" presName="textaccent5" presStyleCnt="0"/>
      <dgm:spPr/>
    </dgm:pt>
    <dgm:pt modelId="{2B11C212-D6B7-2F40-B283-C8862D26ED80}" type="pres">
      <dgm:prSet presAssocID="{5F55B272-C5E7-C540-9C84-64DC02585F12}" presName="accentRepeatNode" presStyleLbl="solidAlignAcc1" presStyleIdx="8" presStyleCnt="12"/>
      <dgm:spPr>
        <a:noFill/>
        <a:ln>
          <a:noFill/>
        </a:ln>
      </dgm:spPr>
    </dgm:pt>
    <dgm:pt modelId="{45E220A2-AC02-0149-A495-ACE45898DFE0}" type="pres">
      <dgm:prSet presAssocID="{54C1981E-D624-F64E-A8AC-8F9CB54C7429}" presName="image5" presStyleCnt="0"/>
      <dgm:spPr/>
    </dgm:pt>
    <dgm:pt modelId="{3B396810-4AED-3C4B-824B-E2FAF816B507}" type="pres">
      <dgm:prSet presAssocID="{54C1981E-D624-F64E-A8AC-8F9CB54C7429}" presName="imageRepeatNode" presStyleLbl="alignAcc1" presStyleIdx="4" presStyleCnt="6"/>
      <dgm:spPr/>
    </dgm:pt>
    <dgm:pt modelId="{3DC5E95C-F69E-2B44-9F29-561585257889}" type="pres">
      <dgm:prSet presAssocID="{54C1981E-D624-F64E-A8AC-8F9CB54C7429}" presName="imageaccent5" presStyleCnt="0"/>
      <dgm:spPr/>
    </dgm:pt>
    <dgm:pt modelId="{940923F0-71BA-4746-AF86-FB9559F8D54C}" type="pres">
      <dgm:prSet presAssocID="{54C1981E-D624-F64E-A8AC-8F9CB54C7429}" presName="accentRepeatNode" presStyleLbl="solidAlignAcc1" presStyleIdx="9" presStyleCnt="12"/>
      <dgm:spPr>
        <a:noFill/>
        <a:ln>
          <a:noFill/>
        </a:ln>
      </dgm:spPr>
    </dgm:pt>
    <dgm:pt modelId="{AF98372F-AADC-B448-9FCA-7CEA8CA904C7}" type="pres">
      <dgm:prSet presAssocID="{1399CB4F-EA16-C940-A2C6-48163450679D}" presName="text6" presStyleCnt="0"/>
      <dgm:spPr/>
    </dgm:pt>
    <dgm:pt modelId="{52497756-88BA-1148-928A-1DA62AF4B117}" type="pres">
      <dgm:prSet presAssocID="{1399CB4F-EA16-C940-A2C6-48163450679D}" presName="textRepeatNode" presStyleLbl="alignNode1" presStyleIdx="5" presStyleCnt="6" custLinFactNeighborX="-86759" custLinFactNeighborY="-54537">
        <dgm:presLayoutVars>
          <dgm:chMax val="0"/>
          <dgm:chPref val="0"/>
          <dgm:bulletEnabled val="1"/>
        </dgm:presLayoutVars>
      </dgm:prSet>
      <dgm:spPr/>
    </dgm:pt>
    <dgm:pt modelId="{A2117CC7-29CD-6941-A2C0-82000D237029}" type="pres">
      <dgm:prSet presAssocID="{1399CB4F-EA16-C940-A2C6-48163450679D}" presName="textaccent6" presStyleCnt="0"/>
      <dgm:spPr/>
    </dgm:pt>
    <dgm:pt modelId="{9A6E6177-123F-664D-B840-8718886D3A42}" type="pres">
      <dgm:prSet presAssocID="{1399CB4F-EA16-C940-A2C6-48163450679D}" presName="accentRepeatNode" presStyleLbl="solidAlignAcc1" presStyleIdx="10" presStyleCnt="12"/>
      <dgm:spPr>
        <a:noFill/>
        <a:ln>
          <a:noFill/>
        </a:ln>
      </dgm:spPr>
    </dgm:pt>
    <dgm:pt modelId="{BE6E1231-C89A-2A44-B20B-4F2E4A3A6F0C}" type="pres">
      <dgm:prSet presAssocID="{C30332A9-00E3-BD45-8CC2-4D79C8DAE61B}" presName="image6" presStyleCnt="0"/>
      <dgm:spPr/>
    </dgm:pt>
    <dgm:pt modelId="{A39FD0B2-2AE8-9E41-9F1C-730EFEF450DE}" type="pres">
      <dgm:prSet presAssocID="{C30332A9-00E3-BD45-8CC2-4D79C8DAE61B}" presName="imageRepeatNode" presStyleLbl="alignAcc1" presStyleIdx="5" presStyleCnt="6"/>
      <dgm:spPr/>
    </dgm:pt>
    <dgm:pt modelId="{DAC7B8FA-3240-EA4D-BCF2-AD42903EA8E3}" type="pres">
      <dgm:prSet presAssocID="{C30332A9-00E3-BD45-8CC2-4D79C8DAE61B}" presName="imageaccent6" presStyleCnt="0"/>
      <dgm:spPr/>
    </dgm:pt>
    <dgm:pt modelId="{85889A11-6E9A-3342-B88F-D4417E5AE2B0}" type="pres">
      <dgm:prSet presAssocID="{C30332A9-00E3-BD45-8CC2-4D79C8DAE61B}" presName="accentRepeatNode" presStyleLbl="solidAlignAcc1" presStyleIdx="11" presStyleCnt="12"/>
      <dgm:spPr>
        <a:noFill/>
        <a:ln>
          <a:noFill/>
        </a:ln>
      </dgm:spPr>
    </dgm:pt>
  </dgm:ptLst>
  <dgm:cxnLst>
    <dgm:cxn modelId="{8AA89C03-31CE-174C-B300-D2DE1DEC3D6F}" type="presOf" srcId="{54C1981E-D624-F64E-A8AC-8F9CB54C7429}" destId="{3B396810-4AED-3C4B-824B-E2FAF816B507}" srcOrd="0" destOrd="0" presId="urn:microsoft.com/office/officeart/2008/layout/HexagonCluster"/>
    <dgm:cxn modelId="{F8F9A605-B648-7449-B8F4-0758B060CEE7}" srcId="{51023BD3-AC29-F64B-8CD0-F0F67779BE25}" destId="{2A6D1F2A-10AA-264E-B939-ADE9AAAE9176}" srcOrd="0" destOrd="0" parTransId="{48B32273-5487-8A4B-B9D8-2A961B37D61A}" sibTransId="{804DD3A8-5306-2144-91E4-29C27856AC6E}"/>
    <dgm:cxn modelId="{A7B9D744-C3E3-B84E-B101-7487A42BD2E7}" type="presOf" srcId="{5F55B272-C5E7-C540-9C84-64DC02585F12}" destId="{2724FDAD-A162-F44B-983C-B687BDAD91DA}" srcOrd="0" destOrd="0" presId="urn:microsoft.com/office/officeart/2008/layout/HexagonCluster"/>
    <dgm:cxn modelId="{6F24DF44-1A34-D644-B9FF-CED8A1CC4828}" srcId="{51023BD3-AC29-F64B-8CD0-F0F67779BE25}" destId="{D087B56C-76C9-8F40-ACD3-BCBCBE239F39}" srcOrd="1" destOrd="0" parTransId="{CE739563-D030-B043-B842-DAFFF79C1BC7}" sibTransId="{2941B9DE-C67D-1142-99C3-756E779579E2}"/>
    <dgm:cxn modelId="{CEF2D26A-2BDD-A542-A02B-7106B2249A7B}" type="presOf" srcId="{DEA4DA6A-EA0C-D54F-B68A-DC35BA78E25D}" destId="{2353BFFB-13C6-C941-98A7-A017490BFCEE}" srcOrd="0" destOrd="0" presId="urn:microsoft.com/office/officeart/2008/layout/HexagonCluster"/>
    <dgm:cxn modelId="{A331F17E-7DBF-0243-AB9D-BE0B450CB05B}" type="presOf" srcId="{FB6D3674-C66B-CB45-902E-2D8361821A7F}" destId="{94F10923-2D43-7745-B17F-398EB6175863}" srcOrd="0" destOrd="0" presId="urn:microsoft.com/office/officeart/2008/layout/HexagonCluster"/>
    <dgm:cxn modelId="{7D998A80-5E57-A348-9AC0-96308A51F1D3}" type="presOf" srcId="{8D8D2F41-8629-AF43-9516-5C070522D287}" destId="{27354581-7699-6C4D-B6B3-7802161F2815}" srcOrd="0" destOrd="0" presId="urn:microsoft.com/office/officeart/2008/layout/HexagonCluster"/>
    <dgm:cxn modelId="{67E3D791-7DF0-7844-9CD0-A38B745E76F9}" srcId="{51023BD3-AC29-F64B-8CD0-F0F67779BE25}" destId="{1399CB4F-EA16-C940-A2C6-48163450679D}" srcOrd="5" destOrd="0" parTransId="{177448A9-2213-F84C-A171-814AC2F4F6EB}" sibTransId="{C30332A9-00E3-BD45-8CC2-4D79C8DAE61B}"/>
    <dgm:cxn modelId="{7AD7F391-E292-3048-A475-294DE966044C}" type="presOf" srcId="{D087B56C-76C9-8F40-ACD3-BCBCBE239F39}" destId="{89312CE5-D10B-F04E-97EB-88CDBC595BE0}" srcOrd="0" destOrd="0" presId="urn:microsoft.com/office/officeart/2008/layout/HexagonCluster"/>
    <dgm:cxn modelId="{2B78CCB2-FFC7-964F-B998-BAF33E698AB8}" srcId="{51023BD3-AC29-F64B-8CD0-F0F67779BE25}" destId="{0D69E5EF-06A5-0D48-B16D-29CD06E2D9F0}" srcOrd="3" destOrd="0" parTransId="{07E49456-9B4F-0F49-8271-DA174EE270C1}" sibTransId="{DEA4DA6A-EA0C-D54F-B68A-DC35BA78E25D}"/>
    <dgm:cxn modelId="{236355BC-9FD8-FD4E-9028-B894DF779FEB}" type="presOf" srcId="{0D69E5EF-06A5-0D48-B16D-29CD06E2D9F0}" destId="{1CCE5869-0F7C-804F-BB47-F436FB05D2F9}" srcOrd="0" destOrd="0" presId="urn:microsoft.com/office/officeart/2008/layout/HexagonCluster"/>
    <dgm:cxn modelId="{E17A97C5-8432-1F47-8234-FD96E5BB855B}" type="presOf" srcId="{2941B9DE-C67D-1142-99C3-756E779579E2}" destId="{54238464-5839-5E48-A5F4-636C4DE7474B}" srcOrd="0" destOrd="0" presId="urn:microsoft.com/office/officeart/2008/layout/HexagonCluster"/>
    <dgm:cxn modelId="{33C4B9C5-0235-A140-A558-D7108D8A9D9D}" type="presOf" srcId="{C30332A9-00E3-BD45-8CC2-4D79C8DAE61B}" destId="{A39FD0B2-2AE8-9E41-9F1C-730EFEF450DE}" srcOrd="0" destOrd="0" presId="urn:microsoft.com/office/officeart/2008/layout/HexagonCluster"/>
    <dgm:cxn modelId="{C19CAECD-A8B3-524A-A6D8-546E5DF046E3}" srcId="{51023BD3-AC29-F64B-8CD0-F0F67779BE25}" destId="{5F55B272-C5E7-C540-9C84-64DC02585F12}" srcOrd="4" destOrd="0" parTransId="{8CB89983-69E4-344D-A810-682AB58214EE}" sibTransId="{54C1981E-D624-F64E-A8AC-8F9CB54C7429}"/>
    <dgm:cxn modelId="{5264E8CD-E1BF-F341-80AC-4C012F1B68D8}" type="presOf" srcId="{2A6D1F2A-10AA-264E-B939-ADE9AAAE9176}" destId="{7731D443-857B-DB4B-9D42-87020C663EB6}" srcOrd="0" destOrd="0" presId="urn:microsoft.com/office/officeart/2008/layout/HexagonCluster"/>
    <dgm:cxn modelId="{08BE50D1-3C78-DF4C-98E4-F7B96BC7456F}" type="presOf" srcId="{804DD3A8-5306-2144-91E4-29C27856AC6E}" destId="{54F75976-2890-4C4B-AC45-8E5DB0CBD8C7}" srcOrd="0" destOrd="0" presId="urn:microsoft.com/office/officeart/2008/layout/HexagonCluster"/>
    <dgm:cxn modelId="{1A1193E0-32D0-FF4E-8DAC-FE544C743634}" type="presOf" srcId="{1399CB4F-EA16-C940-A2C6-48163450679D}" destId="{52497756-88BA-1148-928A-1DA62AF4B117}" srcOrd="0" destOrd="0" presId="urn:microsoft.com/office/officeart/2008/layout/HexagonCluster"/>
    <dgm:cxn modelId="{BC444EF1-5CE7-8C43-BAD2-730371061323}" type="presOf" srcId="{51023BD3-AC29-F64B-8CD0-F0F67779BE25}" destId="{F854BEA4-D4D7-B545-856F-1595341DB9E9}" srcOrd="0" destOrd="0" presId="urn:microsoft.com/office/officeart/2008/layout/HexagonCluster"/>
    <dgm:cxn modelId="{0AD7DFFD-3275-4847-BF0A-375FEF5EDBCE}" srcId="{51023BD3-AC29-F64B-8CD0-F0F67779BE25}" destId="{FB6D3674-C66B-CB45-902E-2D8361821A7F}" srcOrd="2" destOrd="0" parTransId="{94870BAF-F233-4A4B-9F6D-E28DA90D6305}" sibTransId="{8D8D2F41-8629-AF43-9516-5C070522D287}"/>
    <dgm:cxn modelId="{1E122BC8-451A-8E49-A0D1-A3C365ECB947}" type="presParOf" srcId="{F854BEA4-D4D7-B545-856F-1595341DB9E9}" destId="{BD28F400-A46C-7646-805E-D644E8508BB4}" srcOrd="0" destOrd="0" presId="urn:microsoft.com/office/officeart/2008/layout/HexagonCluster"/>
    <dgm:cxn modelId="{CF57F9AD-BCCE-804A-9BFE-EC0F8F93C75D}" type="presParOf" srcId="{BD28F400-A46C-7646-805E-D644E8508BB4}" destId="{7731D443-857B-DB4B-9D42-87020C663EB6}" srcOrd="0" destOrd="0" presId="urn:microsoft.com/office/officeart/2008/layout/HexagonCluster"/>
    <dgm:cxn modelId="{4F4BEEDF-CB09-EC4F-A1EF-FEBBA4DB24AF}" type="presParOf" srcId="{F854BEA4-D4D7-B545-856F-1595341DB9E9}" destId="{73821EC7-0AE6-A447-B0A7-7FEE37782634}" srcOrd="1" destOrd="0" presId="urn:microsoft.com/office/officeart/2008/layout/HexagonCluster"/>
    <dgm:cxn modelId="{B15CE8EE-2E00-CB48-B34F-A231F6EB208D}" type="presParOf" srcId="{73821EC7-0AE6-A447-B0A7-7FEE37782634}" destId="{E3872CC3-2334-2444-A9F2-CD39A64D4F40}" srcOrd="0" destOrd="0" presId="urn:microsoft.com/office/officeart/2008/layout/HexagonCluster"/>
    <dgm:cxn modelId="{E89DBD8D-FF77-164A-926A-2D7F54C32D0A}" type="presParOf" srcId="{F854BEA4-D4D7-B545-856F-1595341DB9E9}" destId="{7A40E44A-D3C5-2148-8FDD-C286850981A6}" srcOrd="2" destOrd="0" presId="urn:microsoft.com/office/officeart/2008/layout/HexagonCluster"/>
    <dgm:cxn modelId="{059FF3E0-7975-AC46-BDDD-62E406880839}" type="presParOf" srcId="{7A40E44A-D3C5-2148-8FDD-C286850981A6}" destId="{54F75976-2890-4C4B-AC45-8E5DB0CBD8C7}" srcOrd="0" destOrd="0" presId="urn:microsoft.com/office/officeart/2008/layout/HexagonCluster"/>
    <dgm:cxn modelId="{038DD073-BDA1-0941-BE58-DDD81D8CF02D}" type="presParOf" srcId="{F854BEA4-D4D7-B545-856F-1595341DB9E9}" destId="{4F12954C-7049-2441-880E-17C245ABA47B}" srcOrd="3" destOrd="0" presId="urn:microsoft.com/office/officeart/2008/layout/HexagonCluster"/>
    <dgm:cxn modelId="{CA3F2C63-F871-8246-9036-E0CA8DDDC34E}" type="presParOf" srcId="{4F12954C-7049-2441-880E-17C245ABA47B}" destId="{75E9A1C1-5A72-BE4B-B538-E7E76545B013}" srcOrd="0" destOrd="0" presId="urn:microsoft.com/office/officeart/2008/layout/HexagonCluster"/>
    <dgm:cxn modelId="{061A389C-4E1A-BE4B-B133-A2BF9EDA704C}" type="presParOf" srcId="{F854BEA4-D4D7-B545-856F-1595341DB9E9}" destId="{8A3642D6-8989-1F49-9815-9C28C5F9C3C6}" srcOrd="4" destOrd="0" presId="urn:microsoft.com/office/officeart/2008/layout/HexagonCluster"/>
    <dgm:cxn modelId="{52D310D2-E84E-E74C-B7F5-6F0110979EE8}" type="presParOf" srcId="{8A3642D6-8989-1F49-9815-9C28C5F9C3C6}" destId="{89312CE5-D10B-F04E-97EB-88CDBC595BE0}" srcOrd="0" destOrd="0" presId="urn:microsoft.com/office/officeart/2008/layout/HexagonCluster"/>
    <dgm:cxn modelId="{2B398F60-66EA-4E4D-BDD3-B6EA417A8C63}" type="presParOf" srcId="{F854BEA4-D4D7-B545-856F-1595341DB9E9}" destId="{ADF56903-BD7E-B64B-89FC-390704038239}" srcOrd="5" destOrd="0" presId="urn:microsoft.com/office/officeart/2008/layout/HexagonCluster"/>
    <dgm:cxn modelId="{8E008C7F-FBD7-E24B-94DC-F175BB3C2878}" type="presParOf" srcId="{ADF56903-BD7E-B64B-89FC-390704038239}" destId="{D52C64BE-04AD-4D4A-AA29-75BACDD59A19}" srcOrd="0" destOrd="0" presId="urn:microsoft.com/office/officeart/2008/layout/HexagonCluster"/>
    <dgm:cxn modelId="{AD94C15F-1068-5E4E-A0D6-063EFFF858DF}" type="presParOf" srcId="{F854BEA4-D4D7-B545-856F-1595341DB9E9}" destId="{7BD85C2F-A569-C24C-A7B6-B9FB9EE5DBA9}" srcOrd="6" destOrd="0" presId="urn:microsoft.com/office/officeart/2008/layout/HexagonCluster"/>
    <dgm:cxn modelId="{C9375F35-7F2F-2E40-95C0-7AC0CD072571}" type="presParOf" srcId="{7BD85C2F-A569-C24C-A7B6-B9FB9EE5DBA9}" destId="{54238464-5839-5E48-A5F4-636C4DE7474B}" srcOrd="0" destOrd="0" presId="urn:microsoft.com/office/officeart/2008/layout/HexagonCluster"/>
    <dgm:cxn modelId="{0932190D-581C-824F-B0E6-88100DB78B0C}" type="presParOf" srcId="{F854BEA4-D4D7-B545-856F-1595341DB9E9}" destId="{5FD420B3-EDC1-D648-940B-03BC6A136700}" srcOrd="7" destOrd="0" presId="urn:microsoft.com/office/officeart/2008/layout/HexagonCluster"/>
    <dgm:cxn modelId="{EB7AB515-14E5-EA4B-9849-1B5D0E7DBE66}" type="presParOf" srcId="{5FD420B3-EDC1-D648-940B-03BC6A136700}" destId="{B8F4B547-A4EB-7344-9D0C-7C88B8002BC5}" srcOrd="0" destOrd="0" presId="urn:microsoft.com/office/officeart/2008/layout/HexagonCluster"/>
    <dgm:cxn modelId="{4C4A421C-A501-254B-B77C-35C9AA459440}" type="presParOf" srcId="{F854BEA4-D4D7-B545-856F-1595341DB9E9}" destId="{47CBF042-9B7F-C942-A2B6-B38233890ADB}" srcOrd="8" destOrd="0" presId="urn:microsoft.com/office/officeart/2008/layout/HexagonCluster"/>
    <dgm:cxn modelId="{A326E49C-AFE1-F74E-9FE3-A621A31A351F}" type="presParOf" srcId="{47CBF042-9B7F-C942-A2B6-B38233890ADB}" destId="{94F10923-2D43-7745-B17F-398EB6175863}" srcOrd="0" destOrd="0" presId="urn:microsoft.com/office/officeart/2008/layout/HexagonCluster"/>
    <dgm:cxn modelId="{C7363FF9-4469-D443-A037-EDB04E56143E}" type="presParOf" srcId="{F854BEA4-D4D7-B545-856F-1595341DB9E9}" destId="{F566504C-B18F-E84D-9BFF-1A9FECEF0716}" srcOrd="9" destOrd="0" presId="urn:microsoft.com/office/officeart/2008/layout/HexagonCluster"/>
    <dgm:cxn modelId="{4C084687-8374-5548-AFC7-4347672B43CC}" type="presParOf" srcId="{F566504C-B18F-E84D-9BFF-1A9FECEF0716}" destId="{A5747E29-EA15-FD4C-AE60-409874D96194}" srcOrd="0" destOrd="0" presId="urn:microsoft.com/office/officeart/2008/layout/HexagonCluster"/>
    <dgm:cxn modelId="{D4287736-DF85-E44C-B6C1-23D1C899321A}" type="presParOf" srcId="{F854BEA4-D4D7-B545-856F-1595341DB9E9}" destId="{9A3CE369-01CC-A648-A664-78EDA48FF81C}" srcOrd="10" destOrd="0" presId="urn:microsoft.com/office/officeart/2008/layout/HexagonCluster"/>
    <dgm:cxn modelId="{BB43E1F1-93CD-BD44-B154-AD37DB46C3D0}" type="presParOf" srcId="{9A3CE369-01CC-A648-A664-78EDA48FF81C}" destId="{27354581-7699-6C4D-B6B3-7802161F2815}" srcOrd="0" destOrd="0" presId="urn:microsoft.com/office/officeart/2008/layout/HexagonCluster"/>
    <dgm:cxn modelId="{860EF4BE-9D67-9B4D-BE19-9E5D6F98E07E}" type="presParOf" srcId="{F854BEA4-D4D7-B545-856F-1595341DB9E9}" destId="{8FFEDCBD-6BDC-E944-BB9B-21B45907E3AB}" srcOrd="11" destOrd="0" presId="urn:microsoft.com/office/officeart/2008/layout/HexagonCluster"/>
    <dgm:cxn modelId="{BB377F79-BFE0-8B4D-BAD4-EAA000F743DA}" type="presParOf" srcId="{8FFEDCBD-6BDC-E944-BB9B-21B45907E3AB}" destId="{151878F6-2E08-7F45-A5B8-1F36E475508C}" srcOrd="0" destOrd="0" presId="urn:microsoft.com/office/officeart/2008/layout/HexagonCluster"/>
    <dgm:cxn modelId="{80B6C59E-2D20-DA48-AB6A-E5ADE932138D}" type="presParOf" srcId="{F854BEA4-D4D7-B545-856F-1595341DB9E9}" destId="{78FBF16E-7B86-7D4C-BCED-D707A15A5BE9}" srcOrd="12" destOrd="0" presId="urn:microsoft.com/office/officeart/2008/layout/HexagonCluster"/>
    <dgm:cxn modelId="{E538BAA4-51ED-014C-A285-7AEE5EC901A0}" type="presParOf" srcId="{78FBF16E-7B86-7D4C-BCED-D707A15A5BE9}" destId="{1CCE5869-0F7C-804F-BB47-F436FB05D2F9}" srcOrd="0" destOrd="0" presId="urn:microsoft.com/office/officeart/2008/layout/HexagonCluster"/>
    <dgm:cxn modelId="{C8E6AE56-3FD8-D74C-A2B3-58B58009AE9E}" type="presParOf" srcId="{F854BEA4-D4D7-B545-856F-1595341DB9E9}" destId="{C5D89BD9-D651-4240-A35A-9A667B5A11A9}" srcOrd="13" destOrd="0" presId="urn:microsoft.com/office/officeart/2008/layout/HexagonCluster"/>
    <dgm:cxn modelId="{75122B6A-ED0C-C846-B3DD-4A2FDAE05605}" type="presParOf" srcId="{C5D89BD9-D651-4240-A35A-9A667B5A11A9}" destId="{DEC66A6B-8DFA-CA4C-B0E5-3061FE3D4009}" srcOrd="0" destOrd="0" presId="urn:microsoft.com/office/officeart/2008/layout/HexagonCluster"/>
    <dgm:cxn modelId="{14B733DA-3722-BB43-8E7C-839E6A8EED0C}" type="presParOf" srcId="{F854BEA4-D4D7-B545-856F-1595341DB9E9}" destId="{CC64E3E0-3708-FD4D-89F2-61172344384E}" srcOrd="14" destOrd="0" presId="urn:microsoft.com/office/officeart/2008/layout/HexagonCluster"/>
    <dgm:cxn modelId="{3702A102-D33D-BE47-824B-6AB82FCD85FF}" type="presParOf" srcId="{CC64E3E0-3708-FD4D-89F2-61172344384E}" destId="{2353BFFB-13C6-C941-98A7-A017490BFCEE}" srcOrd="0" destOrd="0" presId="urn:microsoft.com/office/officeart/2008/layout/HexagonCluster"/>
    <dgm:cxn modelId="{B55BBE68-A975-164F-AE40-622965D2B6AB}" type="presParOf" srcId="{F854BEA4-D4D7-B545-856F-1595341DB9E9}" destId="{E0C696CB-E63D-0E4F-AA68-768D760CDD32}" srcOrd="15" destOrd="0" presId="urn:microsoft.com/office/officeart/2008/layout/HexagonCluster"/>
    <dgm:cxn modelId="{FA0E1155-B76C-BC4E-A0C0-1DA5A9151333}" type="presParOf" srcId="{E0C696CB-E63D-0E4F-AA68-768D760CDD32}" destId="{70B912C8-A661-FF46-9A43-76FC57E72750}" srcOrd="0" destOrd="0" presId="urn:microsoft.com/office/officeart/2008/layout/HexagonCluster"/>
    <dgm:cxn modelId="{D653EB52-F7CB-BD41-86D4-E9751E6B8DF0}" type="presParOf" srcId="{F854BEA4-D4D7-B545-856F-1595341DB9E9}" destId="{762A5895-4F81-C24F-BA78-58DB3B8C4C34}" srcOrd="16" destOrd="0" presId="urn:microsoft.com/office/officeart/2008/layout/HexagonCluster"/>
    <dgm:cxn modelId="{81ED1E27-8E25-8545-95D3-D2702A72560B}" type="presParOf" srcId="{762A5895-4F81-C24F-BA78-58DB3B8C4C34}" destId="{2724FDAD-A162-F44B-983C-B687BDAD91DA}" srcOrd="0" destOrd="0" presId="urn:microsoft.com/office/officeart/2008/layout/HexagonCluster"/>
    <dgm:cxn modelId="{F3CC4B39-2FA8-6B48-9C0F-B95607208C68}" type="presParOf" srcId="{F854BEA4-D4D7-B545-856F-1595341DB9E9}" destId="{D5164176-14F4-A742-A0EA-6351FE378243}" srcOrd="17" destOrd="0" presId="urn:microsoft.com/office/officeart/2008/layout/HexagonCluster"/>
    <dgm:cxn modelId="{031FC5CB-C78D-FE48-B0E3-E2C231A8A9FB}" type="presParOf" srcId="{D5164176-14F4-A742-A0EA-6351FE378243}" destId="{2B11C212-D6B7-2F40-B283-C8862D26ED80}" srcOrd="0" destOrd="0" presId="urn:microsoft.com/office/officeart/2008/layout/HexagonCluster"/>
    <dgm:cxn modelId="{4EFC0B02-756A-8742-9E69-E639B1FA7C79}" type="presParOf" srcId="{F854BEA4-D4D7-B545-856F-1595341DB9E9}" destId="{45E220A2-AC02-0149-A495-ACE45898DFE0}" srcOrd="18" destOrd="0" presId="urn:microsoft.com/office/officeart/2008/layout/HexagonCluster"/>
    <dgm:cxn modelId="{6F91D4FC-BE35-5041-891E-1108EF34620D}" type="presParOf" srcId="{45E220A2-AC02-0149-A495-ACE45898DFE0}" destId="{3B396810-4AED-3C4B-824B-E2FAF816B507}" srcOrd="0" destOrd="0" presId="urn:microsoft.com/office/officeart/2008/layout/HexagonCluster"/>
    <dgm:cxn modelId="{23AD60DF-C25F-F649-8BD3-F51FE835A8EB}" type="presParOf" srcId="{F854BEA4-D4D7-B545-856F-1595341DB9E9}" destId="{3DC5E95C-F69E-2B44-9F29-561585257889}" srcOrd="19" destOrd="0" presId="urn:microsoft.com/office/officeart/2008/layout/HexagonCluster"/>
    <dgm:cxn modelId="{1A7B4533-8ACF-664D-8379-CC33C65F6B95}" type="presParOf" srcId="{3DC5E95C-F69E-2B44-9F29-561585257889}" destId="{940923F0-71BA-4746-AF86-FB9559F8D54C}" srcOrd="0" destOrd="0" presId="urn:microsoft.com/office/officeart/2008/layout/HexagonCluster"/>
    <dgm:cxn modelId="{86B33484-3E7A-9648-AF8C-EF90186227D8}" type="presParOf" srcId="{F854BEA4-D4D7-B545-856F-1595341DB9E9}" destId="{AF98372F-AADC-B448-9FCA-7CEA8CA904C7}" srcOrd="20" destOrd="0" presId="urn:microsoft.com/office/officeart/2008/layout/HexagonCluster"/>
    <dgm:cxn modelId="{FF73F09E-F540-FD45-8F87-666D27B391CD}" type="presParOf" srcId="{AF98372F-AADC-B448-9FCA-7CEA8CA904C7}" destId="{52497756-88BA-1148-928A-1DA62AF4B117}" srcOrd="0" destOrd="0" presId="urn:microsoft.com/office/officeart/2008/layout/HexagonCluster"/>
    <dgm:cxn modelId="{275E838B-5A6B-CB48-A909-92CC6FAC7B9A}" type="presParOf" srcId="{F854BEA4-D4D7-B545-856F-1595341DB9E9}" destId="{A2117CC7-29CD-6941-A2C0-82000D237029}" srcOrd="21" destOrd="0" presId="urn:microsoft.com/office/officeart/2008/layout/HexagonCluster"/>
    <dgm:cxn modelId="{220BC207-2F42-A247-A18A-A3DE4078BC79}" type="presParOf" srcId="{A2117CC7-29CD-6941-A2C0-82000D237029}" destId="{9A6E6177-123F-664D-B840-8718886D3A42}" srcOrd="0" destOrd="0" presId="urn:microsoft.com/office/officeart/2008/layout/HexagonCluster"/>
    <dgm:cxn modelId="{994E34BA-9CC2-254A-B190-291428A12031}" type="presParOf" srcId="{F854BEA4-D4D7-B545-856F-1595341DB9E9}" destId="{BE6E1231-C89A-2A44-B20B-4F2E4A3A6F0C}" srcOrd="22" destOrd="0" presId="urn:microsoft.com/office/officeart/2008/layout/HexagonCluster"/>
    <dgm:cxn modelId="{D36C3AD2-5D95-804C-8B52-5307F6BC8B53}" type="presParOf" srcId="{BE6E1231-C89A-2A44-B20B-4F2E4A3A6F0C}" destId="{A39FD0B2-2AE8-9E41-9F1C-730EFEF450DE}" srcOrd="0" destOrd="0" presId="urn:microsoft.com/office/officeart/2008/layout/HexagonCluster"/>
    <dgm:cxn modelId="{87F64BD8-1A6D-584B-A898-AE1EFF497D0F}" type="presParOf" srcId="{F854BEA4-D4D7-B545-856F-1595341DB9E9}" destId="{DAC7B8FA-3240-EA4D-BCF2-AD42903EA8E3}" srcOrd="23" destOrd="0" presId="urn:microsoft.com/office/officeart/2008/layout/HexagonCluster"/>
    <dgm:cxn modelId="{64DACC4E-E172-B74D-B3E2-C87629BE0F02}" type="presParOf" srcId="{DAC7B8FA-3240-EA4D-BCF2-AD42903EA8E3}" destId="{85889A11-6E9A-3342-B88F-D4417E5AE2B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1D443-857B-DB4B-9D42-87020C663EB6}">
      <dsp:nvSpPr>
        <dsp:cNvPr id="0" name=""/>
        <dsp:cNvSpPr/>
      </dsp:nvSpPr>
      <dsp:spPr>
        <a:xfrm>
          <a:off x="1108601" y="2102264"/>
          <a:ext cx="1288245" cy="1106196"/>
        </a:xfrm>
        <a:prstGeom prst="hexagon">
          <a:avLst>
            <a:gd name="adj" fmla="val 25000"/>
            <a:gd name="vf" fmla="val 11547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Non-medical service providers </a:t>
          </a:r>
          <a:endParaRPr lang="en-US" sz="1300" kern="1200" dirty="0"/>
        </a:p>
      </dsp:txBody>
      <dsp:txXfrm>
        <a:off x="1308138" y="2273603"/>
        <a:ext cx="889171" cy="763518"/>
      </dsp:txXfrm>
    </dsp:sp>
    <dsp:sp modelId="{E3872CC3-2334-2444-A9F2-CD39A64D4F40}">
      <dsp:nvSpPr>
        <dsp:cNvPr id="0" name=""/>
        <dsp:cNvSpPr/>
      </dsp:nvSpPr>
      <dsp:spPr>
        <a:xfrm>
          <a:off x="1139338" y="2596954"/>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54F75976-2890-4C4B-AC45-8E5DB0CBD8C7}">
      <dsp:nvSpPr>
        <dsp:cNvPr id="0" name=""/>
        <dsp:cNvSpPr/>
      </dsp:nvSpPr>
      <dsp:spPr>
        <a:xfrm>
          <a:off x="0" y="1490758"/>
          <a:ext cx="1288245" cy="1106196"/>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E9A1C1-5A72-BE4B-B538-E7E76545B013}">
      <dsp:nvSpPr>
        <dsp:cNvPr id="0" name=""/>
        <dsp:cNvSpPr/>
      </dsp:nvSpPr>
      <dsp:spPr>
        <a:xfrm>
          <a:off x="882509" y="2450221"/>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89312CE5-D10B-F04E-97EB-88CDBC595BE0}">
      <dsp:nvSpPr>
        <dsp:cNvPr id="0" name=""/>
        <dsp:cNvSpPr/>
      </dsp:nvSpPr>
      <dsp:spPr>
        <a:xfrm>
          <a:off x="2217202" y="1487552"/>
          <a:ext cx="1288245" cy="1106196"/>
        </a:xfrm>
        <a:prstGeom prst="hexagon">
          <a:avLst>
            <a:gd name="adj" fmla="val 25000"/>
            <a:gd name="vf" fmla="val 11547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Primary Care Residents</a:t>
          </a:r>
          <a:endParaRPr lang="en-US" sz="1300" kern="1200" dirty="0"/>
        </a:p>
      </dsp:txBody>
      <dsp:txXfrm>
        <a:off x="2416739" y="1658891"/>
        <a:ext cx="889171" cy="763518"/>
      </dsp:txXfrm>
    </dsp:sp>
    <dsp:sp modelId="{D52C64BE-04AD-4D4A-AA29-75BACDD59A19}">
      <dsp:nvSpPr>
        <dsp:cNvPr id="0" name=""/>
        <dsp:cNvSpPr/>
      </dsp:nvSpPr>
      <dsp:spPr>
        <a:xfrm>
          <a:off x="3103810" y="2444167"/>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54238464-5839-5E48-A5F4-636C4DE7474B}">
      <dsp:nvSpPr>
        <dsp:cNvPr id="0" name=""/>
        <dsp:cNvSpPr/>
      </dsp:nvSpPr>
      <dsp:spPr>
        <a:xfrm>
          <a:off x="3325120" y="2100127"/>
          <a:ext cx="1288245" cy="1106196"/>
        </a:xfrm>
        <a:prstGeom prst="hexagon">
          <a:avLst>
            <a:gd name="adj" fmla="val 25000"/>
            <a:gd name="vf" fmla="val 115470"/>
          </a:avLst>
        </a:prstGeom>
        <a:blipFill>
          <a:blip xmlns:r="http://schemas.openxmlformats.org/officeDocument/2006/relationships" r:embed="rId2"/>
          <a:srcRect/>
          <a:stretch>
            <a:fillRect l="-14000" r="-14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F4B547-A4EB-7344-9D0C-7C88B8002BC5}">
      <dsp:nvSpPr>
        <dsp:cNvPr id="0" name=""/>
        <dsp:cNvSpPr/>
      </dsp:nvSpPr>
      <dsp:spPr>
        <a:xfrm>
          <a:off x="3356541" y="2592324"/>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94F10923-2D43-7745-B17F-398EB6175863}">
      <dsp:nvSpPr>
        <dsp:cNvPr id="0" name=""/>
        <dsp:cNvSpPr/>
      </dsp:nvSpPr>
      <dsp:spPr>
        <a:xfrm>
          <a:off x="1108601" y="879607"/>
          <a:ext cx="1288245" cy="1106196"/>
        </a:xfrm>
        <a:prstGeom prst="hexagon">
          <a:avLst>
            <a:gd name="adj" fmla="val 25000"/>
            <a:gd name="vf" fmla="val 11547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Older Adults</a:t>
          </a:r>
          <a:endParaRPr lang="en-US" sz="1300" kern="1200" dirty="0"/>
        </a:p>
      </dsp:txBody>
      <dsp:txXfrm>
        <a:off x="1308138" y="1050946"/>
        <a:ext cx="889171" cy="763518"/>
      </dsp:txXfrm>
    </dsp:sp>
    <dsp:sp modelId="{A5747E29-EA15-FD4C-AE60-409874D96194}">
      <dsp:nvSpPr>
        <dsp:cNvPr id="0" name=""/>
        <dsp:cNvSpPr/>
      </dsp:nvSpPr>
      <dsp:spPr>
        <a:xfrm>
          <a:off x="1991110" y="900620"/>
          <a:ext cx="150272" cy="129637"/>
        </a:xfrm>
        <a:prstGeom prst="hexagon">
          <a:avLst>
            <a:gd name="adj" fmla="val 25000"/>
            <a:gd name="vf" fmla="val 115470"/>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7354581-7699-6C4D-B6B3-7802161F2815}">
      <dsp:nvSpPr>
        <dsp:cNvPr id="0" name=""/>
        <dsp:cNvSpPr/>
      </dsp:nvSpPr>
      <dsp:spPr>
        <a:xfrm>
          <a:off x="2217202" y="264539"/>
          <a:ext cx="1288245" cy="1106196"/>
        </a:xfrm>
        <a:prstGeom prst="hexagon">
          <a:avLst>
            <a:gd name="adj" fmla="val 25000"/>
            <a:gd name="vf" fmla="val 115470"/>
          </a:avLst>
        </a:prstGeom>
        <a:blipFill>
          <a:blip xmlns:r="http://schemas.openxmlformats.org/officeDocument/2006/relationships" r:embed="rId3"/>
          <a:srcRect/>
          <a:stretch>
            <a:fillRect l="-14000" r="-14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1878F6-2E08-7F45-A5B8-1F36E475508C}">
      <dsp:nvSpPr>
        <dsp:cNvPr id="0" name=""/>
        <dsp:cNvSpPr/>
      </dsp:nvSpPr>
      <dsp:spPr>
        <a:xfrm>
          <a:off x="2253404" y="754599"/>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1CCE5869-0F7C-804F-BB47-F436FB05D2F9}">
      <dsp:nvSpPr>
        <dsp:cNvPr id="0" name=""/>
        <dsp:cNvSpPr/>
      </dsp:nvSpPr>
      <dsp:spPr>
        <a:xfrm>
          <a:off x="3325120" y="877114"/>
          <a:ext cx="1288245" cy="1106196"/>
        </a:xfrm>
        <a:prstGeom prst="hexagon">
          <a:avLst>
            <a:gd name="adj" fmla="val 25000"/>
            <a:gd name="vf" fmla="val 11547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t>Primary Care Teams</a:t>
          </a:r>
        </a:p>
      </dsp:txBody>
      <dsp:txXfrm>
        <a:off x="3524657" y="1048453"/>
        <a:ext cx="889171" cy="763518"/>
      </dsp:txXfrm>
    </dsp:sp>
    <dsp:sp modelId="{DEC66A6B-8DFA-CA4C-B0E5-3061FE3D4009}">
      <dsp:nvSpPr>
        <dsp:cNvPr id="0" name=""/>
        <dsp:cNvSpPr/>
      </dsp:nvSpPr>
      <dsp:spPr>
        <a:xfrm>
          <a:off x="4439869" y="1367174"/>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2353BFFB-13C6-C941-98A7-A017490BFCEE}">
      <dsp:nvSpPr>
        <dsp:cNvPr id="0" name=""/>
        <dsp:cNvSpPr/>
      </dsp:nvSpPr>
      <dsp:spPr>
        <a:xfrm>
          <a:off x="2198397" y="2705522"/>
          <a:ext cx="1288245" cy="1106196"/>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7000" b="-37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0B912C8-A661-FF46-9A43-76FC57E72750}">
      <dsp:nvSpPr>
        <dsp:cNvPr id="0" name=""/>
        <dsp:cNvSpPr/>
      </dsp:nvSpPr>
      <dsp:spPr>
        <a:xfrm>
          <a:off x="4685086" y="1518893"/>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2724FDAD-A162-F44B-983C-B687BDAD91DA}">
      <dsp:nvSpPr>
        <dsp:cNvPr id="0" name=""/>
        <dsp:cNvSpPr/>
      </dsp:nvSpPr>
      <dsp:spPr>
        <a:xfrm>
          <a:off x="4433721" y="276292"/>
          <a:ext cx="1288245" cy="1106196"/>
        </a:xfrm>
        <a:prstGeom prst="hexagon">
          <a:avLst>
            <a:gd name="adj" fmla="val 25000"/>
            <a:gd name="vf" fmla="val 11547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Direct Care Workers </a:t>
          </a:r>
          <a:endParaRPr lang="en-US" sz="1300" kern="1200" dirty="0"/>
        </a:p>
      </dsp:txBody>
      <dsp:txXfrm>
        <a:off x="4633258" y="447631"/>
        <a:ext cx="889171" cy="763518"/>
      </dsp:txXfrm>
    </dsp:sp>
    <dsp:sp modelId="{2B11C212-D6B7-2F40-B283-C8862D26ED80}">
      <dsp:nvSpPr>
        <dsp:cNvPr id="0" name=""/>
        <dsp:cNvSpPr/>
      </dsp:nvSpPr>
      <dsp:spPr>
        <a:xfrm>
          <a:off x="5548470" y="772050"/>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3B396810-4AED-3C4B-824B-E2FAF816B507}">
      <dsp:nvSpPr>
        <dsp:cNvPr id="0" name=""/>
        <dsp:cNvSpPr/>
      </dsp:nvSpPr>
      <dsp:spPr>
        <a:xfrm>
          <a:off x="5542322" y="893497"/>
          <a:ext cx="1288245" cy="1106196"/>
        </a:xfrm>
        <a:prstGeom prst="hexagon">
          <a:avLst>
            <a:gd name="adj" fmla="val 25000"/>
            <a:gd name="vf" fmla="val 115470"/>
          </a:avLst>
        </a:prstGeom>
        <a:blipFill>
          <a:blip xmlns:r="http://schemas.openxmlformats.org/officeDocument/2006/relationships" r:embed="rId5"/>
          <a:srcRect/>
          <a:stretch>
            <a:fillRect l="-14000" r="-14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0923F0-71BA-4746-AF86-FB9559F8D54C}">
      <dsp:nvSpPr>
        <dsp:cNvPr id="0" name=""/>
        <dsp:cNvSpPr/>
      </dsp:nvSpPr>
      <dsp:spPr>
        <a:xfrm>
          <a:off x="5799152" y="918071"/>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52497756-88BA-1148-928A-1DA62AF4B117}">
      <dsp:nvSpPr>
        <dsp:cNvPr id="0" name=""/>
        <dsp:cNvSpPr/>
      </dsp:nvSpPr>
      <dsp:spPr>
        <a:xfrm>
          <a:off x="4424654" y="1511087"/>
          <a:ext cx="1288245" cy="1106196"/>
        </a:xfrm>
        <a:prstGeom prst="hexagon">
          <a:avLst>
            <a:gd name="adj" fmla="val 25000"/>
            <a:gd name="vf" fmla="val 11547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0" tIns="16510" rIns="0" bIns="16510" numCol="1" spcCol="1270" anchor="ctr" anchorCtr="0">
          <a:noAutofit/>
        </a:bodyPr>
        <a:lstStyle/>
        <a:p>
          <a:pPr marL="0" lvl="0" indent="0" algn="ctr" defTabSz="577850" rtl="0">
            <a:lnSpc>
              <a:spcPct val="90000"/>
            </a:lnSpc>
            <a:spcBef>
              <a:spcPct val="0"/>
            </a:spcBef>
            <a:spcAft>
              <a:spcPct val="35000"/>
            </a:spcAft>
            <a:buNone/>
          </a:pPr>
          <a:r>
            <a:rPr lang="en-US" sz="1300" b="0" i="0" kern="1200" baseline="0" dirty="0"/>
            <a:t>Families and Caregivers </a:t>
          </a:r>
          <a:endParaRPr lang="en-US" sz="1300" kern="1200" dirty="0"/>
        </a:p>
      </dsp:txBody>
      <dsp:txXfrm>
        <a:off x="4624191" y="1682426"/>
        <a:ext cx="889171" cy="763518"/>
      </dsp:txXfrm>
    </dsp:sp>
    <dsp:sp modelId="{9A6E6177-123F-664D-B840-8718886D3A42}">
      <dsp:nvSpPr>
        <dsp:cNvPr id="0" name=""/>
        <dsp:cNvSpPr/>
      </dsp:nvSpPr>
      <dsp:spPr>
        <a:xfrm>
          <a:off x="5797786" y="3083097"/>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A39FD0B2-2AE8-9E41-9F1C-730EFEF450DE}">
      <dsp:nvSpPr>
        <dsp:cNvPr id="0" name=""/>
        <dsp:cNvSpPr/>
      </dsp:nvSpPr>
      <dsp:spPr>
        <a:xfrm>
          <a:off x="4433721" y="2719825"/>
          <a:ext cx="1288245" cy="1106196"/>
        </a:xfrm>
        <a:prstGeom prst="hexagon">
          <a:avLst>
            <a:gd name="adj" fmla="val 25000"/>
            <a:gd name="vf" fmla="val 115470"/>
          </a:avLst>
        </a:prstGeom>
        <a:blipFill>
          <a:blip xmlns:r="http://schemas.openxmlformats.org/officeDocument/2006/relationships" r:embed="rId6"/>
          <a:srcRect/>
          <a:stretch>
            <a:fillRect l="-31000" r="-31000"/>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889A11-6E9A-3342-B88F-D4417E5AE2B0}">
      <dsp:nvSpPr>
        <dsp:cNvPr id="0" name=""/>
        <dsp:cNvSpPr/>
      </dsp:nvSpPr>
      <dsp:spPr>
        <a:xfrm>
          <a:off x="5558716" y="3205255"/>
          <a:ext cx="150272" cy="129637"/>
        </a:xfrm>
        <a:prstGeom prst="hexagon">
          <a:avLst>
            <a:gd name="adj" fmla="val 25000"/>
            <a:gd name="vf" fmla="val 115470"/>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B7E5D4-46F1-4ECD-BD06-EEE98EC47330}" type="datetimeFigureOut">
              <a:rPr lang="en-US" smtClean="0"/>
              <a:t>3/13/2025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72E89D-32F4-4919-8DC1-A84727626571}" type="slidenum">
              <a:rPr lang="en-US" smtClean="0"/>
              <a:t>‹#›</a:t>
            </a:fld>
            <a:endParaRPr lang="en-US" dirty="0"/>
          </a:p>
        </p:txBody>
      </p:sp>
    </p:spTree>
    <p:extLst>
      <p:ext uri="{BB962C8B-B14F-4D97-AF65-F5344CB8AC3E}">
        <p14:creationId xmlns:p14="http://schemas.microsoft.com/office/powerpoint/2010/main" val="1022221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6DD0B-D784-4F76-9150-A07A641CAACF}" type="datetimeFigureOut">
              <a:rPr lang="en-US" smtClean="0"/>
              <a:t>3/13/2025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2E84A9-7E55-4DDE-838D-CA82B0218141}" type="slidenum">
              <a:rPr lang="en-US" smtClean="0"/>
              <a:t>‹#›</a:t>
            </a:fld>
            <a:endParaRPr lang="en-US" dirty="0"/>
          </a:p>
        </p:txBody>
      </p:sp>
    </p:spTree>
    <p:extLst>
      <p:ext uri="{BB962C8B-B14F-4D97-AF65-F5344CB8AC3E}">
        <p14:creationId xmlns:p14="http://schemas.microsoft.com/office/powerpoint/2010/main" val="406486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is talking here</a:t>
            </a:r>
          </a:p>
          <a:p>
            <a:endParaRPr lang="en-US" dirty="0"/>
          </a:p>
          <a:p>
            <a:pPr marL="171450" indent="-171450">
              <a:buFontTx/>
              <a:buChar char="-"/>
            </a:pPr>
            <a:r>
              <a:rPr lang="en-US" dirty="0"/>
              <a:t>Introduce yourself in the chat!</a:t>
            </a:r>
          </a:p>
          <a:p>
            <a:pPr marL="171450" indent="-171450">
              <a:buFontTx/>
              <a:buChar char="-"/>
            </a:pPr>
            <a:r>
              <a:rPr lang="en-US" dirty="0"/>
              <a:t>Put your questions in the chat and we’ll address them at the end where we will have a brief FAQ</a:t>
            </a:r>
          </a:p>
          <a:p>
            <a:pPr marL="0" indent="0">
              <a:buFontTx/>
              <a:buNone/>
            </a:pPr>
            <a:endParaRPr lang="en-US" dirty="0"/>
          </a:p>
          <a:p>
            <a:pPr marL="0" indent="0">
              <a:buFontTx/>
              <a:buNone/>
            </a:pPr>
            <a:r>
              <a:rPr lang="en-US" dirty="0"/>
              <a:t>- Welcome, thank everyone for being here and grounded in the 20,000 foot view</a:t>
            </a:r>
          </a:p>
        </p:txBody>
      </p:sp>
      <p:sp>
        <p:nvSpPr>
          <p:cNvPr id="4" name="Slide Number Placeholder 3"/>
          <p:cNvSpPr>
            <a:spLocks noGrp="1"/>
          </p:cNvSpPr>
          <p:nvPr>
            <p:ph type="sldNum" sz="quarter" idx="5"/>
          </p:nvPr>
        </p:nvSpPr>
        <p:spPr/>
        <p:txBody>
          <a:bodyPr/>
          <a:lstStyle/>
          <a:p>
            <a:fld id="{932E84A9-7E55-4DDE-838D-CA82B0218141}" type="slidenum">
              <a:rPr lang="en-US" smtClean="0"/>
              <a:t>1</a:t>
            </a:fld>
            <a:endParaRPr lang="en-US" dirty="0"/>
          </a:p>
        </p:txBody>
      </p:sp>
    </p:spTree>
    <p:extLst>
      <p:ext uri="{BB962C8B-B14F-4D97-AF65-F5344CB8AC3E}">
        <p14:creationId xmlns:p14="http://schemas.microsoft.com/office/powerpoint/2010/main" val="2463328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Elizabeth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Opportunity!  </a:t>
            </a:r>
            <a:r>
              <a:rPr lang="en-US" sz="1200" b="1" i="1" kern="1200" dirty="0">
                <a:solidFill>
                  <a:schemeClr val="tx1"/>
                </a:solidFill>
                <a:effectLst/>
                <a:latin typeface="+mn-lt"/>
                <a:ea typeface="+mn-ea"/>
                <a:cs typeface="+mn-cs"/>
              </a:rPr>
              <a:t>Enhance Community-Clinical Linkages through ACTIVE BRIDGING BTWN COMMUNITY AND PRIMARY CARE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Increase primary care workforce awareness</a:t>
            </a:r>
            <a:r>
              <a:rPr lang="en-US" sz="1200" kern="1200" dirty="0">
                <a:solidFill>
                  <a:schemeClr val="tx1"/>
                </a:solidFill>
                <a:effectLst/>
                <a:latin typeface="+mn-lt"/>
                <a:ea typeface="+mn-ea"/>
                <a:cs typeface="+mn-cs"/>
              </a:rPr>
              <a:t> of community agency roles and functions in the care of older adults (through focused training about the Aging Network and community resources (</a:t>
            </a:r>
            <a:r>
              <a:rPr lang="en-US" sz="1200" kern="1200" dirty="0" err="1">
                <a:solidFill>
                  <a:schemeClr val="tx1"/>
                </a:solidFill>
                <a:effectLst/>
                <a:latin typeface="+mn-lt"/>
                <a:ea typeface="+mn-ea"/>
                <a:cs typeface="+mn-cs"/>
              </a:rPr>
              <a:t>esp</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evidence-based, health promotion programs</a:t>
            </a:r>
            <a:r>
              <a:rPr lang="en-US" sz="1200" kern="1200" dirty="0">
                <a:solidFill>
                  <a:schemeClr val="tx1"/>
                </a:solidFill>
                <a:effectLst/>
                <a:latin typeface="+mn-lt"/>
                <a:ea typeface="+mn-ea"/>
                <a:cs typeface="+mn-cs"/>
              </a:rPr>
              <a:t>) serving older adults and their care partners, -- done on-site, in the community, by the community agency itself -- targeting those most likely to use the information and who have insights into the care of their patients)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Encourage referrals of patients to relevant c-b programs</a:t>
            </a:r>
            <a:r>
              <a:rPr lang="en-US" sz="1200" kern="1200" dirty="0">
                <a:solidFill>
                  <a:schemeClr val="tx1"/>
                </a:solidFill>
                <a:effectLst/>
                <a:latin typeface="+mn-lt"/>
                <a:ea typeface="+mn-ea"/>
                <a:cs typeface="+mn-cs"/>
              </a:rPr>
              <a:t> (via active and ongoing outreach by the Primary Care Liaison to primary care medical home clinics)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Encourage and facilitate bidirectional communication</a:t>
            </a:r>
            <a:r>
              <a:rPr lang="en-US" sz="1200" kern="1200" dirty="0">
                <a:solidFill>
                  <a:schemeClr val="tx1"/>
                </a:solidFill>
                <a:effectLst/>
                <a:latin typeface="+mn-lt"/>
                <a:ea typeface="+mn-ea"/>
                <a:cs typeface="+mn-cs"/>
              </a:rPr>
              <a:t> around treatment planning and execution, and monitoring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-Timing is “right” for this, given the new emphasis on reimbursing for quality and outcomes instead of episodes of care (i.e., ACOs and “value-based purchasing”)</a:t>
            </a:r>
          </a:p>
          <a:p>
            <a:endParaRPr lang="en-US" dirty="0"/>
          </a:p>
        </p:txBody>
      </p:sp>
      <p:sp>
        <p:nvSpPr>
          <p:cNvPr id="4" name="Slide Number Placeholder 3"/>
          <p:cNvSpPr>
            <a:spLocks noGrp="1"/>
          </p:cNvSpPr>
          <p:nvPr>
            <p:ph type="sldNum" sz="quarter" idx="10"/>
          </p:nvPr>
        </p:nvSpPr>
        <p:spPr/>
        <p:txBody>
          <a:bodyPr/>
          <a:lstStyle/>
          <a:p>
            <a:fld id="{932E84A9-7E55-4DDE-838D-CA82B0218141}" type="slidenum">
              <a:rPr lang="en-US" smtClean="0"/>
              <a:t>11</a:t>
            </a:fld>
            <a:endParaRPr lang="en-US" dirty="0"/>
          </a:p>
        </p:txBody>
      </p:sp>
    </p:spTree>
    <p:extLst>
      <p:ext uri="{BB962C8B-B14F-4D97-AF65-F5344CB8AC3E}">
        <p14:creationId xmlns:p14="http://schemas.microsoft.com/office/powerpoint/2010/main" val="125581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Elizabeth</a:t>
            </a:r>
          </a:p>
          <a:p>
            <a:r>
              <a:rPr lang="en-US" sz="1200" b="1" i="1" kern="1200" dirty="0">
                <a:solidFill>
                  <a:schemeClr val="tx1"/>
                </a:solidFill>
                <a:effectLst/>
                <a:latin typeface="+mn-lt"/>
                <a:ea typeface="+mn-ea"/>
                <a:cs typeface="+mn-cs"/>
              </a:rPr>
              <a:t>Getting Started (or, thinking about how to integrate this into one's own work setting): What does this look like in practical terms?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PCL embedded in AAAs –</a:t>
            </a:r>
            <a:r>
              <a:rPr lang="en-US" sz="1200" kern="1200" baseline="0" dirty="0">
                <a:solidFill>
                  <a:schemeClr val="tx1"/>
                </a:solidFill>
                <a:effectLst/>
                <a:latin typeface="+mn-lt"/>
                <a:ea typeface="+mn-ea"/>
                <a:cs typeface="+mn-cs"/>
              </a:rPr>
              <a:t> the AAA Is the hub of the local aging network, so it makes sense to house a PCL there. The PCL would be an expert on local AAA resources and also have relationships with AAA program staff. The PCL should have the following skills - </a:t>
            </a:r>
            <a:r>
              <a:rPr lang="en-US" sz="1200" kern="1200" dirty="0">
                <a:solidFill>
                  <a:schemeClr val="tx1"/>
                </a:solidFill>
                <a:effectLst/>
                <a:latin typeface="+mn-lt"/>
                <a:ea typeface="+mn-ea"/>
                <a:cs typeface="+mn-cs"/>
              </a:rPr>
              <a:t>educator, good communicator/connector, and strong grasp of local community resources, at a minimum)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Creating linkages – in-person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outreach to multiple</a:t>
            </a:r>
            <a:r>
              <a:rPr lang="en-US" sz="1200" kern="1200" baseline="0" dirty="0">
                <a:solidFill>
                  <a:schemeClr val="tx1"/>
                </a:solidFill>
                <a:effectLst/>
                <a:latin typeface="+mn-lt"/>
                <a:ea typeface="+mn-ea"/>
                <a:cs typeface="+mn-cs"/>
              </a:rPr>
              <a:t> practices, raising awareness of AAA resources, promoting evidence-based programs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Simple process for primary care to make a referral of a patient and/or their care partner to the AAA</a:t>
            </a:r>
          </a:p>
          <a:p>
            <a:endParaRPr lang="en-US" sz="1200" kern="1200" dirty="0">
              <a:solidFill>
                <a:schemeClr val="tx1"/>
              </a:solidFill>
              <a:effectLst/>
              <a:latin typeface="+mn-lt"/>
              <a:ea typeface="+mn-ea"/>
              <a:cs typeface="+mn-cs"/>
            </a:endParaRPr>
          </a:p>
          <a:p>
            <a:r>
              <a:rPr lang="en-US" dirty="0"/>
              <a:t>Enrollment of care partners</a:t>
            </a:r>
            <a:r>
              <a:rPr lang="en-US" baseline="0" dirty="0"/>
              <a:t> and patients into evidence-based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Better care - </a:t>
            </a:r>
            <a:r>
              <a:rPr lang="en-US" sz="1200" dirty="0"/>
              <a:t>e.g., increased delivery of preventive services, geriatric syndrome screening and management)</a:t>
            </a:r>
          </a:p>
          <a:p>
            <a:r>
              <a:rPr lang="en-US" sz="1200" dirty="0"/>
              <a:t>Better health outcomes (e.g., improved health behaviors, healthier caregivers)</a:t>
            </a:r>
          </a:p>
          <a:p>
            <a:r>
              <a:rPr lang="en-US" sz="1200" dirty="0"/>
              <a:t>Better quality of life</a:t>
            </a:r>
          </a:p>
          <a:p>
            <a:r>
              <a:rPr lang="en-US" sz="1200" dirty="0"/>
              <a:t>Fewer care transitions</a:t>
            </a:r>
          </a:p>
          <a:p>
            <a:r>
              <a:rPr lang="en-US" sz="1200" dirty="0"/>
              <a:t>Fewer readmissions</a:t>
            </a:r>
          </a:p>
          <a:p>
            <a:r>
              <a:rPr lang="en-US" sz="1200" dirty="0"/>
              <a:t>Fewer (preventable) ED visits and hospitalizations</a:t>
            </a:r>
          </a:p>
          <a:p>
            <a:r>
              <a:rPr lang="en-US" sz="1200" dirty="0"/>
              <a:t>Higher provider (PCP, agency staff) satisfaction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E84A9-7E55-4DDE-838D-CA82B0218141}" type="slidenum">
              <a:rPr lang="en-US" smtClean="0"/>
              <a:t>12</a:t>
            </a:fld>
            <a:endParaRPr lang="en-US" dirty="0"/>
          </a:p>
        </p:txBody>
      </p:sp>
    </p:spTree>
    <p:extLst>
      <p:ext uri="{BB962C8B-B14F-4D97-AF65-F5344CB8AC3E}">
        <p14:creationId xmlns:p14="http://schemas.microsoft.com/office/powerpoint/2010/main" val="411735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dvTT7169e447"/>
              </a:rPr>
              <a:t>This figure illustrates how follow-up contacts (phone calls and e-mails) between primary care and the PCL increased over time (across 2 Area Agencies on Aging).</a:t>
            </a:r>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14</a:t>
            </a:fld>
            <a:endParaRPr lang="en-US" dirty="0"/>
          </a:p>
        </p:txBody>
      </p:sp>
    </p:spTree>
    <p:extLst>
      <p:ext uri="{BB962C8B-B14F-4D97-AF65-F5344CB8AC3E}">
        <p14:creationId xmlns:p14="http://schemas.microsoft.com/office/powerpoint/2010/main" val="6111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a:p>
            <a:pPr algn="l"/>
            <a:endParaRPr lang="en-US" sz="1800" b="0" i="0" u="none" strike="noStrike" baseline="0" dirty="0">
              <a:latin typeface="AdvTT7169e447"/>
            </a:endParaRPr>
          </a:p>
          <a:p>
            <a:pPr algn="l"/>
            <a:r>
              <a:rPr lang="en-US" sz="1800" b="0" i="0" u="none" strike="noStrike" baseline="0" dirty="0">
                <a:latin typeface="AdvTT7169e447"/>
              </a:rPr>
              <a:t>This figure shows that, subsequent to the PCL position being established, referrals from primary care to the AAAs increased over time, at both area agencies on aging.  ADS is shown in blue and AAADSW in red.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2E84A9-7E55-4DDE-838D-CA82B02181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43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Phung – PCL in Practice / ADS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goals synergize with</a:t>
            </a:r>
            <a:r>
              <a:rPr lang="en-US" baseline="0" dirty="0"/>
              <a:t> our AAA’s</a:t>
            </a:r>
          </a:p>
          <a:p>
            <a:endParaRPr lang="en-US" dirty="0"/>
          </a:p>
          <a:p>
            <a:pPr marL="171450" indent="-171450">
              <a:buFont typeface="Arial" panose="020B0604020202020204" pitchFamily="34" charset="0"/>
              <a:buChar char="•"/>
            </a:pPr>
            <a:r>
              <a:rPr lang="en-US" dirty="0"/>
              <a:t>As the Area Agency on Aging, our goal is to increase awareness, referrals and visibility of aging services to </a:t>
            </a:r>
            <a:r>
              <a:rPr lang="en-US" sz="1200" b="0" i="0" dirty="0">
                <a:solidFill>
                  <a:srgbClr val="000000"/>
                </a:solidFill>
                <a:effectLst/>
                <a:latin typeface="Calibri" panose="020F0502020204030204" pitchFamily="34" charset="0"/>
              </a:rPr>
              <a:t>everyone in our community. </a:t>
            </a:r>
          </a:p>
          <a:p>
            <a:pPr marL="171450" indent="-171450">
              <a:buFont typeface="Arial" panose="020B0604020202020204" pitchFamily="34" charset="0"/>
              <a:buChar char="•"/>
            </a:pPr>
            <a:r>
              <a:rPr lang="en-US" dirty="0"/>
              <a:t>The PCL role is important because it has allowed ADS to meet our goals by expanding our outreach strategies and collaboration with clinics and local healthcare systems.</a:t>
            </a:r>
          </a:p>
          <a:p>
            <a:pPr marL="171450" indent="-171450">
              <a:buFont typeface="Arial" panose="020B0604020202020204" pitchFamily="34" charset="0"/>
              <a:buChar char="•"/>
            </a:pPr>
            <a:r>
              <a:rPr lang="en-US" dirty="0"/>
              <a:t>By creating these linkages, we can better support older client’s needs by making it easier for them to navigate our complex system and access to many of our services.</a:t>
            </a:r>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2E84A9-7E55-4DDE-838D-CA82B0218141}" type="slidenum">
              <a:rPr lang="en-US" smtClean="0"/>
              <a:t>17</a:t>
            </a:fld>
            <a:endParaRPr lang="en-US" dirty="0"/>
          </a:p>
        </p:txBody>
      </p:sp>
    </p:spTree>
    <p:extLst>
      <p:ext uri="{BB962C8B-B14F-4D97-AF65-F5344CB8AC3E}">
        <p14:creationId xmlns:p14="http://schemas.microsoft.com/office/powerpoint/2010/main" val="67180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Phung – Update to a current example? I love these photos of you outreaching – these are great!</a:t>
            </a:r>
          </a:p>
          <a:p>
            <a:endParaRPr lang="en-US" dirty="0"/>
          </a:p>
          <a:p>
            <a:pPr marL="342900" marR="0" lvl="0" indent="-342900">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rPr>
              <a:t>During COVID-19 pandemic it dramatically changed people’s priorities and needs. Clinics and hospitals were concerned about healthcare providers fatigue and staff capacity. So this created new opportunities to partner with them and share information, including COVID-19 resources.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In response to the pandemic, I relied on reaching out to healthcare practices by telephone and electronic mail instead of the initial in-person drop-in clinic visits. </a:t>
            </a:r>
          </a:p>
          <a:p>
            <a:pPr marL="0" marR="0" lvl="0" indent="0">
              <a:buFont typeface="Symbol" panose="05050102010706020507" pitchFamily="18" charset="2"/>
              <a:buNone/>
            </a:pPr>
            <a:r>
              <a:rPr lang="en-US" sz="1800" dirty="0">
                <a:effectLst/>
                <a:latin typeface="Calibri" panose="020F0502020204030204" pitchFamily="34" charset="0"/>
                <a:ea typeface="Calibri" panose="020F0502020204030204" pitchFamily="34" charset="0"/>
              </a:rPr>
              <a:t>         One of the challenges with e-mail/phone outreach was identifying a contact for new clinics or clinics with staff turnover.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The challenges of navigating the phone system, long wait time, and dropped calls weren’t fun. Some clinics and healthcare call centers were unable to share specific contact or they were not responsive.</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And to overcome these challenges, one of the strategies that I used was to connect with existing network to initiate an introduction followed by an e-mail connection to the clinics. For example, I was able to connect with a Community Resource Specialist from Kaiser Northgate Clinic during a virtual meeting very quickly by sending her a private message in the chat box. This meeting was hosted by our Community Living Connections network of providers. </a:t>
            </a:r>
          </a:p>
          <a:p>
            <a:pPr marL="342900" marR="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And I was super excited to see a staff from Kaiser because this was one of the clinic systems that I tried to connect before the pandemic. She was a clinic champion who was very opened to connecting me with her supervisor so we could proceed with scheduling a virtual meeting for all of Kaiser clinics to learn more about aging services and how to navigate referral process.</a:t>
            </a:r>
          </a:p>
          <a:p>
            <a:pPr marL="342900" marR="0" lvl="0" indent="-342900">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18</a:t>
            </a:fld>
            <a:endParaRPr lang="en-US" dirty="0"/>
          </a:p>
        </p:txBody>
      </p:sp>
    </p:spTree>
    <p:extLst>
      <p:ext uri="{BB962C8B-B14F-4D97-AF65-F5344CB8AC3E}">
        <p14:creationId xmlns:p14="http://schemas.microsoft.com/office/powerpoint/2010/main" val="245693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B594C-D387-AB16-751F-D73EDE1A4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FC7BF-2400-D55F-3ED0-A3706B970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31F74-4DD3-C7BE-F519-8DAFE358B094}"/>
              </a:ext>
            </a:extLst>
          </p:cNvPr>
          <p:cNvSpPr>
            <a:spLocks noGrp="1"/>
          </p:cNvSpPr>
          <p:nvPr>
            <p:ph type="body" idx="1"/>
          </p:nvPr>
        </p:nvSpPr>
        <p:spPr/>
        <p:txBody>
          <a:bodyPr/>
          <a:lstStyle/>
          <a:p>
            <a:r>
              <a:rPr lang="en-US" dirty="0"/>
              <a:t>Phung – Update to a current example? I love these photos of you outreaching – these are great!</a:t>
            </a:r>
          </a:p>
          <a:p>
            <a:endParaRPr lang="en-US" dirty="0"/>
          </a:p>
          <a:p>
            <a:pPr marL="342900" marR="0" lvl="0" indent="-342900">
              <a:lnSpc>
                <a:spcPct val="107000"/>
              </a:lnSpc>
              <a:spcAft>
                <a:spcPts val="800"/>
              </a:spcAft>
              <a:buSzPts val="1200"/>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Since COVID-19 pandemic virtual outreach visits have efficiently allowed me to meet and share information with multiple clinics across a healthcare system in a single virtual space at the same time. Video conference meetings also allowed flexibility for care teams to participate from their office space.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200"/>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Using existing relationship with NWGWEC network of geriatrics, I was able to connect quickly and set up a virtual meeting with a former Swedish geriatric medicine fellow who is now working at </a:t>
            </a:r>
            <a:r>
              <a:rPr lang="en-US" sz="1200" dirty="0" err="1">
                <a:solidFill>
                  <a:srgbClr val="000000"/>
                </a:solidFill>
                <a:effectLst/>
                <a:latin typeface="Calibri" panose="020F0502020204030204" pitchFamily="34" charset="0"/>
                <a:ea typeface="Calibri" panose="020F0502020204030204" pitchFamily="34" charset="0"/>
              </a:rPr>
              <a:t>HealthPoint</a:t>
            </a:r>
            <a:r>
              <a:rPr lang="en-US" sz="1200" dirty="0">
                <a:solidFill>
                  <a:srgbClr val="000000"/>
                </a:solidFill>
                <a:effectLst/>
                <a:latin typeface="Calibri" panose="020F0502020204030204" pitchFamily="34" charset="0"/>
                <a:ea typeface="Calibri" panose="020F0502020204030204" pitchFamily="34" charset="0"/>
              </a:rPr>
              <a:t> clinic in Redmond. </a:t>
            </a:r>
          </a:p>
          <a:p>
            <a:pPr marL="342900" marR="0" lvl="0" indent="-342900">
              <a:lnSpc>
                <a:spcPct val="107000"/>
              </a:lnSpc>
              <a:spcAft>
                <a:spcPts val="800"/>
              </a:spcAft>
              <a:buSzPts val="1200"/>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I was especially excited to be a part of the clinic’s goal in developing ready access to my recorded presentation of aging services that will be available in a cloud-based location for others across 14 </a:t>
            </a:r>
            <a:r>
              <a:rPr lang="en-US" sz="1200" dirty="0" err="1">
                <a:solidFill>
                  <a:srgbClr val="000000"/>
                </a:solidFill>
                <a:effectLst/>
                <a:latin typeface="Calibri" panose="020F0502020204030204" pitchFamily="34" charset="0"/>
                <a:ea typeface="Calibri" panose="020F0502020204030204" pitchFamily="34" charset="0"/>
              </a:rPr>
              <a:t>HealthPoint</a:t>
            </a:r>
            <a:r>
              <a:rPr lang="en-US" sz="1200" dirty="0">
                <a:solidFill>
                  <a:srgbClr val="000000"/>
                </a:solidFill>
                <a:effectLst/>
                <a:latin typeface="Calibri" panose="020F0502020204030204" pitchFamily="34" charset="0"/>
                <a:ea typeface="Calibri" panose="020F0502020204030204" pitchFamily="34" charset="0"/>
              </a:rPr>
              <a:t> clinic locations. </a:t>
            </a:r>
          </a:p>
          <a:p>
            <a:pPr marL="342900" marR="0" lvl="0" indent="-342900">
              <a:lnSpc>
                <a:spcPct val="107000"/>
              </a:lnSpc>
              <a:spcAft>
                <a:spcPts val="800"/>
              </a:spcAft>
              <a:buSzPts val="1200"/>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After the meeting they’ve shared,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[Your presentation] was so informative. I already have patients I will be referring using the online form.” </a:t>
            </a:r>
            <a:endParaRPr lang="en-US" dirty="0"/>
          </a:p>
          <a:p>
            <a:endParaRPr lang="en-US" dirty="0"/>
          </a:p>
        </p:txBody>
      </p:sp>
      <p:sp>
        <p:nvSpPr>
          <p:cNvPr id="4" name="Slide Number Placeholder 3">
            <a:extLst>
              <a:ext uri="{FF2B5EF4-FFF2-40B4-BE49-F238E27FC236}">
                <a16:creationId xmlns:a16="http://schemas.microsoft.com/office/drawing/2014/main" id="{6FB7091B-A14C-272B-F04A-901077B078F4}"/>
              </a:ext>
            </a:extLst>
          </p:cNvPr>
          <p:cNvSpPr>
            <a:spLocks noGrp="1"/>
          </p:cNvSpPr>
          <p:nvPr>
            <p:ph type="sldNum" sz="quarter" idx="5"/>
          </p:nvPr>
        </p:nvSpPr>
        <p:spPr/>
        <p:txBody>
          <a:bodyPr/>
          <a:lstStyle/>
          <a:p>
            <a:fld id="{932E84A9-7E55-4DDE-838D-CA82B0218141}" type="slidenum">
              <a:rPr lang="en-US" smtClean="0"/>
              <a:t>19</a:t>
            </a:fld>
            <a:endParaRPr lang="en-US" dirty="0"/>
          </a:p>
        </p:txBody>
      </p:sp>
    </p:spTree>
    <p:extLst>
      <p:ext uri="{BB962C8B-B14F-4D97-AF65-F5344CB8AC3E}">
        <p14:creationId xmlns:p14="http://schemas.microsoft.com/office/powerpoint/2010/main" val="2780480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Phung</a:t>
            </a:r>
          </a:p>
          <a:p>
            <a:endParaRPr lang="en-US" dirty="0"/>
          </a:p>
          <a:p>
            <a:pPr marL="171450" indent="-171450">
              <a:buFont typeface="Arial" panose="020B0604020202020204" pitchFamily="34" charset="0"/>
              <a:buChar char="•"/>
            </a:pPr>
            <a:r>
              <a:rPr lang="en-US" sz="1200" dirty="0"/>
              <a:t>Working existing relationships in our Aging Network, I connected with a staff from the Asian Counseling &amp; Referral Services (ACRS). She was excited to learn about the PCL role and wanted to introduce me to her daughter who was a nurse at </a:t>
            </a:r>
            <a:r>
              <a:rPr lang="en-US" sz="1200" dirty="0" err="1"/>
              <a:t>HealthPoint</a:t>
            </a:r>
            <a:r>
              <a:rPr lang="en-US" sz="1200" dirty="0"/>
              <a:t> clinic in south King County.</a:t>
            </a:r>
          </a:p>
          <a:p>
            <a:pPr marL="171450" indent="-171450">
              <a:buFont typeface="Arial" panose="020B0604020202020204" pitchFamily="34" charset="0"/>
              <a:buChar char="•"/>
            </a:pPr>
            <a:r>
              <a:rPr lang="en-US" sz="1200" dirty="0"/>
              <a:t>My connection with a nurse started at one </a:t>
            </a:r>
            <a:r>
              <a:rPr lang="en-US" sz="1200" dirty="0" err="1"/>
              <a:t>HealthPoint</a:t>
            </a:r>
            <a:r>
              <a:rPr lang="en-US" sz="1200" dirty="0"/>
              <a:t> clinic, but later moved to another clinic at ICHS which restarted a connection that had dried up due to staff turn-over.</a:t>
            </a:r>
          </a:p>
          <a:p>
            <a:pPr marL="171450" indent="-171450">
              <a:buFont typeface="Arial" panose="020B0604020202020204" pitchFamily="34" charset="0"/>
              <a:buChar char="•"/>
            </a:pPr>
            <a:r>
              <a:rPr lang="en-US" sz="1200" dirty="0"/>
              <a:t>This example demonstrated the importance of maintaining relationships with one clinic champion and leveraging social media (LinkedIn) to stay connected. </a:t>
            </a:r>
          </a:p>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20</a:t>
            </a:fld>
            <a:endParaRPr lang="en-US" dirty="0"/>
          </a:p>
        </p:txBody>
      </p:sp>
    </p:spTree>
    <p:extLst>
      <p:ext uri="{BB962C8B-B14F-4D97-AF65-F5344CB8AC3E}">
        <p14:creationId xmlns:p14="http://schemas.microsoft.com/office/powerpoint/2010/main" val="342300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Phung – use slides to talk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21</a:t>
            </a:fld>
            <a:endParaRPr lang="en-US" dirty="0"/>
          </a:p>
        </p:txBody>
      </p:sp>
    </p:spTree>
    <p:extLst>
      <p:ext uri="{BB962C8B-B14F-4D97-AF65-F5344CB8AC3E}">
        <p14:creationId xmlns:p14="http://schemas.microsoft.com/office/powerpoint/2010/main" val="258115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to introduce the Guide</a:t>
            </a:r>
          </a:p>
        </p:txBody>
      </p:sp>
      <p:sp>
        <p:nvSpPr>
          <p:cNvPr id="4" name="Slide Number Placeholder 3"/>
          <p:cNvSpPr>
            <a:spLocks noGrp="1"/>
          </p:cNvSpPr>
          <p:nvPr>
            <p:ph type="sldNum" sz="quarter" idx="5"/>
          </p:nvPr>
        </p:nvSpPr>
        <p:spPr/>
        <p:txBody>
          <a:bodyPr/>
          <a:lstStyle/>
          <a:p>
            <a:fld id="{932E84A9-7E55-4DDE-838D-CA82B0218141}" type="slidenum">
              <a:rPr lang="en-US" smtClean="0"/>
              <a:t>22</a:t>
            </a:fld>
            <a:endParaRPr lang="en-US" dirty="0"/>
          </a:p>
        </p:txBody>
      </p:sp>
    </p:spTree>
    <p:extLst>
      <p:ext uri="{BB962C8B-B14F-4D97-AF65-F5344CB8AC3E}">
        <p14:creationId xmlns:p14="http://schemas.microsoft.com/office/powerpoint/2010/main" val="153959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Aimee do this slide - As we gather in this virtual space, we recognize that we are connected with one another through the winds that blow air into our lungs and through the waters that move deep into the earth and up into the sky. We acknowledge that the ground beneath our feet is historically the home of Indigenous Peoples, many of whom have been forced to leave for other lands. We share now the names of the peoples who were the first to live, celebrate, lament, and sing upon the land where we now 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we also remember that Indigenous Peoples are not a people of the past, but are here with us now. If there are Indigenous People on this call, you are invited to share your tribe so that we may recognize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2</a:t>
            </a:fld>
            <a:endParaRPr lang="en-US" dirty="0"/>
          </a:p>
        </p:txBody>
      </p:sp>
    </p:spTree>
    <p:extLst>
      <p:ext uri="{BB962C8B-B14F-4D97-AF65-F5344CB8AC3E}">
        <p14:creationId xmlns:p14="http://schemas.microsoft.com/office/powerpoint/2010/main" val="261908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PCL Toolkit focus here</a:t>
            </a:r>
          </a:p>
        </p:txBody>
      </p:sp>
      <p:sp>
        <p:nvSpPr>
          <p:cNvPr id="4" name="Slide Number Placeholder 3"/>
          <p:cNvSpPr>
            <a:spLocks noGrp="1"/>
          </p:cNvSpPr>
          <p:nvPr>
            <p:ph type="sldNum" sz="quarter" idx="5"/>
          </p:nvPr>
        </p:nvSpPr>
        <p:spPr/>
        <p:txBody>
          <a:bodyPr/>
          <a:lstStyle/>
          <a:p>
            <a:fld id="{932E84A9-7E55-4DDE-838D-CA82B0218141}" type="slidenum">
              <a:rPr lang="en-US" smtClean="0"/>
              <a:t>23</a:t>
            </a:fld>
            <a:endParaRPr lang="en-US" dirty="0"/>
          </a:p>
        </p:txBody>
      </p:sp>
    </p:spTree>
    <p:extLst>
      <p:ext uri="{BB962C8B-B14F-4D97-AF65-F5344CB8AC3E}">
        <p14:creationId xmlns:p14="http://schemas.microsoft.com/office/powerpoint/2010/main" val="3325476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shot the TOC</a:t>
            </a:r>
          </a:p>
        </p:txBody>
      </p:sp>
      <p:sp>
        <p:nvSpPr>
          <p:cNvPr id="4" name="Slide Number Placeholder 3"/>
          <p:cNvSpPr>
            <a:spLocks noGrp="1"/>
          </p:cNvSpPr>
          <p:nvPr>
            <p:ph type="sldNum" sz="quarter" idx="5"/>
          </p:nvPr>
        </p:nvSpPr>
        <p:spPr/>
        <p:txBody>
          <a:bodyPr/>
          <a:lstStyle/>
          <a:p>
            <a:fld id="{932E84A9-7E55-4DDE-838D-CA82B0218141}" type="slidenum">
              <a:rPr lang="en-US" smtClean="0"/>
              <a:t>24</a:t>
            </a:fld>
            <a:endParaRPr lang="en-US" dirty="0"/>
          </a:p>
        </p:txBody>
      </p:sp>
    </p:spTree>
    <p:extLst>
      <p:ext uri="{BB962C8B-B14F-4D97-AF65-F5344CB8AC3E}">
        <p14:creationId xmlns:p14="http://schemas.microsoft.com/office/powerpoint/2010/main" val="567814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give examples of each verbally. </a:t>
            </a:r>
          </a:p>
        </p:txBody>
      </p:sp>
      <p:sp>
        <p:nvSpPr>
          <p:cNvPr id="4" name="Slide Number Placeholder 3"/>
          <p:cNvSpPr>
            <a:spLocks noGrp="1"/>
          </p:cNvSpPr>
          <p:nvPr>
            <p:ph type="sldNum" sz="quarter" idx="5"/>
          </p:nvPr>
        </p:nvSpPr>
        <p:spPr/>
        <p:txBody>
          <a:bodyPr/>
          <a:lstStyle/>
          <a:p>
            <a:fld id="{932E84A9-7E55-4DDE-838D-CA82B0218141}" type="slidenum">
              <a:rPr lang="en-US" smtClean="0"/>
              <a:t>25</a:t>
            </a:fld>
            <a:endParaRPr lang="en-US" dirty="0"/>
          </a:p>
        </p:txBody>
      </p:sp>
    </p:spTree>
    <p:extLst>
      <p:ext uri="{BB962C8B-B14F-4D97-AF65-F5344CB8AC3E}">
        <p14:creationId xmlns:p14="http://schemas.microsoft.com/office/powerpoint/2010/main" val="328583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Phung</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tx1"/>
                </a:solidFill>
                <a:effectLst/>
                <a:latin typeface="+mn-lt"/>
              </a:rPr>
              <a:t>A </a:t>
            </a:r>
            <a:r>
              <a:rPr lang="en-US" sz="1200" b="0" i="0" dirty="0">
                <a:solidFill>
                  <a:srgbClr val="000000"/>
                </a:solidFill>
                <a:effectLst/>
                <a:latin typeface="Calibri" panose="020F0502020204030204" pitchFamily="34" charset="0"/>
              </a:rPr>
              <a:t>Primary Care Liaison is a point of contact for primary care clinics and other healthcare teams to connect patients, families and their caregivers to community-based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The PCL is also a connector and a resource for care teams across multiple healthcare systems such as </a:t>
            </a:r>
            <a:r>
              <a:rPr lang="en-US" sz="1200" b="0" i="0" dirty="0" err="1">
                <a:solidFill>
                  <a:srgbClr val="000000"/>
                </a:solidFill>
                <a:effectLst/>
                <a:latin typeface="Calibri" panose="020F0502020204030204" pitchFamily="34" charset="0"/>
              </a:rPr>
              <a:t>Multicare</a:t>
            </a:r>
            <a:r>
              <a:rPr lang="en-US" sz="1200" b="0" i="0" dirty="0">
                <a:solidFill>
                  <a:srgbClr val="000000"/>
                </a:solidFill>
                <a:effectLst/>
                <a:latin typeface="Calibri" panose="020F0502020204030204" pitchFamily="34" charset="0"/>
              </a:rPr>
              <a:t>, Virginia Mason Franciscan Health, and Valley Medical clinics.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By engaging and maintaining communication with clinic champions, the PCL can share information and disseminate program materials to their care teams.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Also, the PCL can help them better understand how to navigate the AAA referral system and processes within our aging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This makes it easier for clinics to send referrals and how to troubleshoot issues as they come 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26</a:t>
            </a:fld>
            <a:endParaRPr lang="en-US" dirty="0"/>
          </a:p>
        </p:txBody>
      </p:sp>
    </p:spTree>
    <p:extLst>
      <p:ext uri="{BB962C8B-B14F-4D97-AF65-F5344CB8AC3E}">
        <p14:creationId xmlns:p14="http://schemas.microsoft.com/office/powerpoint/2010/main" val="391071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Phung to show how her real-live outreach experiences are incorporated into the Toolkit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A majority of the time is focused on outreach activities and follow up with clinics.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This included driving across the county to drop-off program materials or drop-in the clinics and speak with the front desk staff or a clinic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Other times it would be mailing program brochures especially during the pandemic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Once a connection is established, I scheduled team meetings (either in-person, virtual or hybrid) to share more information about our programs /services and answer questions (e.g. program eligibility, immigration status, how to send in referrals,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Calibri" panose="020F0502020204030204" pitchFamily="34" charset="0"/>
              </a:rPr>
              <a:t>The PCL role also expanded outreach to support our Care Transitions program to reduce emergency hospital admission rates by helping patients with care coordination services and connecting them to community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27</a:t>
            </a:fld>
            <a:endParaRPr lang="en-US" dirty="0"/>
          </a:p>
        </p:txBody>
      </p:sp>
    </p:spTree>
    <p:extLst>
      <p:ext uri="{BB962C8B-B14F-4D97-AF65-F5344CB8AC3E}">
        <p14:creationId xmlns:p14="http://schemas.microsoft.com/office/powerpoint/2010/main" val="3979509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picking it back up here</a:t>
            </a:r>
          </a:p>
        </p:txBody>
      </p:sp>
      <p:sp>
        <p:nvSpPr>
          <p:cNvPr id="4" name="Slide Number Placeholder 3"/>
          <p:cNvSpPr>
            <a:spLocks noGrp="1"/>
          </p:cNvSpPr>
          <p:nvPr>
            <p:ph type="sldNum" sz="quarter" idx="5"/>
          </p:nvPr>
        </p:nvSpPr>
        <p:spPr/>
        <p:txBody>
          <a:bodyPr/>
          <a:lstStyle/>
          <a:p>
            <a:fld id="{932E84A9-7E55-4DDE-838D-CA82B0218141}" type="slidenum">
              <a:rPr lang="en-US" smtClean="0"/>
              <a:t>28</a:t>
            </a:fld>
            <a:endParaRPr lang="en-US" dirty="0"/>
          </a:p>
        </p:txBody>
      </p:sp>
    </p:spTree>
    <p:extLst>
      <p:ext uri="{BB962C8B-B14F-4D97-AF65-F5344CB8AC3E}">
        <p14:creationId xmlns:p14="http://schemas.microsoft.com/office/powerpoint/2010/main" val="346056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different processes ADS networked approach vs paper forms at other AAAs</a:t>
            </a:r>
          </a:p>
        </p:txBody>
      </p:sp>
      <p:sp>
        <p:nvSpPr>
          <p:cNvPr id="4" name="Slide Number Placeholder 3"/>
          <p:cNvSpPr>
            <a:spLocks noGrp="1"/>
          </p:cNvSpPr>
          <p:nvPr>
            <p:ph type="sldNum" sz="quarter" idx="5"/>
          </p:nvPr>
        </p:nvSpPr>
        <p:spPr/>
        <p:txBody>
          <a:bodyPr/>
          <a:lstStyle/>
          <a:p>
            <a:fld id="{932E84A9-7E55-4DDE-838D-CA82B0218141}" type="slidenum">
              <a:rPr lang="en-US" smtClean="0"/>
              <a:t>30</a:t>
            </a:fld>
            <a:endParaRPr lang="en-US" dirty="0"/>
          </a:p>
        </p:txBody>
      </p:sp>
    </p:spTree>
    <p:extLst>
      <p:ext uri="{BB962C8B-B14F-4D97-AF65-F5344CB8AC3E}">
        <p14:creationId xmlns:p14="http://schemas.microsoft.com/office/powerpoint/2010/main" val="3056944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Outreach examples</a:t>
            </a:r>
          </a:p>
        </p:txBody>
      </p:sp>
      <p:sp>
        <p:nvSpPr>
          <p:cNvPr id="4" name="Slide Number Placeholder 3"/>
          <p:cNvSpPr>
            <a:spLocks noGrp="1"/>
          </p:cNvSpPr>
          <p:nvPr>
            <p:ph type="sldNum" sz="quarter" idx="5"/>
          </p:nvPr>
        </p:nvSpPr>
        <p:spPr/>
        <p:txBody>
          <a:bodyPr/>
          <a:lstStyle/>
          <a:p>
            <a:fld id="{932E84A9-7E55-4DDE-838D-CA82B0218141}" type="slidenum">
              <a:rPr lang="en-US" smtClean="0"/>
              <a:t>35</a:t>
            </a:fld>
            <a:endParaRPr lang="en-US" dirty="0"/>
          </a:p>
        </p:txBody>
      </p:sp>
    </p:spTree>
    <p:extLst>
      <p:ext uri="{BB962C8B-B14F-4D97-AF65-F5344CB8AC3E}">
        <p14:creationId xmlns:p14="http://schemas.microsoft.com/office/powerpoint/2010/main" val="394433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to cover this slide and solicit ideas</a:t>
            </a:r>
          </a:p>
          <a:p>
            <a:endParaRPr lang="en-US" dirty="0"/>
          </a:p>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37</a:t>
            </a:fld>
            <a:endParaRPr lang="en-US" dirty="0"/>
          </a:p>
        </p:txBody>
      </p:sp>
    </p:spTree>
    <p:extLst>
      <p:ext uri="{BB962C8B-B14F-4D97-AF65-F5344CB8AC3E}">
        <p14:creationId xmlns:p14="http://schemas.microsoft.com/office/powerpoint/2010/main" val="1432758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38</a:t>
            </a:fld>
            <a:endParaRPr lang="en-US" dirty="0"/>
          </a:p>
        </p:txBody>
      </p:sp>
    </p:spTree>
    <p:extLst>
      <p:ext uri="{BB962C8B-B14F-4D97-AF65-F5344CB8AC3E}">
        <p14:creationId xmlns:p14="http://schemas.microsoft.com/office/powerpoint/2010/main" val="5652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how long NW GWEC or GEC has been around. 30+ years. </a:t>
            </a:r>
          </a:p>
        </p:txBody>
      </p:sp>
      <p:sp>
        <p:nvSpPr>
          <p:cNvPr id="4" name="Slide Number Placeholder 3"/>
          <p:cNvSpPr>
            <a:spLocks noGrp="1"/>
          </p:cNvSpPr>
          <p:nvPr>
            <p:ph type="sldNum" sz="quarter" idx="10"/>
          </p:nvPr>
        </p:nvSpPr>
        <p:spPr/>
        <p:txBody>
          <a:bodyPr/>
          <a:lstStyle/>
          <a:p>
            <a:fld id="{932E84A9-7E55-4DDE-838D-CA82B0218141}" type="slidenum">
              <a:rPr lang="en-US" smtClean="0"/>
              <a:t>3</a:t>
            </a:fld>
            <a:endParaRPr lang="en-US" dirty="0"/>
          </a:p>
        </p:txBody>
      </p:sp>
    </p:spTree>
    <p:extLst>
      <p:ext uri="{BB962C8B-B14F-4D97-AF65-F5344CB8AC3E}">
        <p14:creationId xmlns:p14="http://schemas.microsoft.com/office/powerpoint/2010/main" val="1493943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Phung - </a:t>
            </a:r>
          </a:p>
          <a:p>
            <a:r>
              <a:rPr lang="en-US" altLang="en-US" dirty="0"/>
              <a:t>Having a dedicated PCL that works directly with healthcare organizations enhances existing collaborations and allows us to build new partnerships. These contacts produce substantial increases in referrals as providers are motivated to refer patients to us. Therefore, the PCL is seen as a source of momentum at the AAA as the work they conduct helps generate many new referrals.</a:t>
            </a:r>
          </a:p>
          <a:p>
            <a:endParaRPr lang="en-US" altLang="en-US" dirty="0"/>
          </a:p>
          <a:p>
            <a:r>
              <a:rPr lang="en-US" altLang="en-US" dirty="0"/>
              <a:t>Thanks to the PCL’s efforts, providers are increasingly aware of services for older adults, they better understand their patient’s needs, and they have a broader range of skills. All of these things increase the geriatric competency of healthcare professionals in the Aging Network. </a:t>
            </a:r>
          </a:p>
          <a:p>
            <a:endParaRPr lang="en-US" altLang="en-US" dirty="0"/>
          </a:p>
          <a:p>
            <a:r>
              <a:rPr lang="en-US" altLang="en-US" dirty="0"/>
              <a:t>The PCL also decreases isolation of agency staff as they now have healthcare partners who understand their role and how they help patients. Agency staff no longer feel like they are working alone to help their clients.</a:t>
            </a:r>
          </a:p>
          <a:p>
            <a:endParaRPr lang="en-US" dirty="0"/>
          </a:p>
        </p:txBody>
      </p:sp>
      <p:sp>
        <p:nvSpPr>
          <p:cNvPr id="4" name="Slide Number Placeholder 3"/>
          <p:cNvSpPr>
            <a:spLocks noGrp="1"/>
          </p:cNvSpPr>
          <p:nvPr>
            <p:ph type="sldNum" sz="quarter" idx="10"/>
          </p:nvPr>
        </p:nvSpPr>
        <p:spPr/>
        <p:txBody>
          <a:bodyPr/>
          <a:lstStyle/>
          <a:p>
            <a:fld id="{932E84A9-7E55-4DDE-838D-CA82B0218141}" type="slidenum">
              <a:rPr lang="en-US" smtClean="0"/>
              <a:t>40</a:t>
            </a:fld>
            <a:endParaRPr lang="en-US" dirty="0"/>
          </a:p>
        </p:txBody>
      </p:sp>
    </p:spTree>
    <p:extLst>
      <p:ext uri="{BB962C8B-B14F-4D97-AF65-F5344CB8AC3E}">
        <p14:creationId xmlns:p14="http://schemas.microsoft.com/office/powerpoint/2010/main" val="333471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3 objectives are HRSA-defined and found throughout the SWP.</a:t>
            </a:r>
          </a:p>
          <a:p>
            <a:endParaRPr lang="en-US" dirty="0"/>
          </a:p>
        </p:txBody>
      </p:sp>
      <p:sp>
        <p:nvSpPr>
          <p:cNvPr id="4" name="Slide Number Placeholder 3"/>
          <p:cNvSpPr>
            <a:spLocks noGrp="1"/>
          </p:cNvSpPr>
          <p:nvPr>
            <p:ph type="sldNum" sz="quarter" idx="10"/>
          </p:nvPr>
        </p:nvSpPr>
        <p:spPr/>
        <p:txBody>
          <a:bodyPr/>
          <a:lstStyle/>
          <a:p>
            <a:fld id="{932E84A9-7E55-4DDE-838D-CA82B0218141}" type="slidenum">
              <a:rPr lang="en-US" smtClean="0"/>
              <a:t>4</a:t>
            </a:fld>
            <a:endParaRPr lang="en-US" dirty="0"/>
          </a:p>
        </p:txBody>
      </p:sp>
    </p:spTree>
    <p:extLst>
      <p:ext uri="{BB962C8B-B14F-4D97-AF65-F5344CB8AC3E}">
        <p14:creationId xmlns:p14="http://schemas.microsoft.com/office/powerpoint/2010/main" val="283844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5</a:t>
            </a:fld>
            <a:endParaRPr lang="en-US" dirty="0"/>
          </a:p>
        </p:txBody>
      </p:sp>
    </p:spTree>
    <p:extLst>
      <p:ext uri="{BB962C8B-B14F-4D97-AF65-F5344CB8AC3E}">
        <p14:creationId xmlns:p14="http://schemas.microsoft.com/office/powerpoint/2010/main" val="106610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2E84A9-7E55-4DDE-838D-CA82B0218141}" type="slidenum">
              <a:rPr lang="en-US" smtClean="0"/>
              <a:t>7</a:t>
            </a:fld>
            <a:endParaRPr lang="en-US" dirty="0"/>
          </a:p>
        </p:txBody>
      </p:sp>
    </p:spTree>
    <p:extLst>
      <p:ext uri="{BB962C8B-B14F-4D97-AF65-F5344CB8AC3E}">
        <p14:creationId xmlns:p14="http://schemas.microsoft.com/office/powerpoint/2010/main" val="25477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2E84A9-7E55-4DDE-838D-CA82B0218141}" type="slidenum">
              <a:rPr lang="en-US" smtClean="0"/>
              <a:t>8</a:t>
            </a:fld>
            <a:endParaRPr lang="en-US" dirty="0"/>
          </a:p>
        </p:txBody>
      </p:sp>
    </p:spTree>
    <p:extLst>
      <p:ext uri="{BB962C8B-B14F-4D97-AF65-F5344CB8AC3E}">
        <p14:creationId xmlns:p14="http://schemas.microsoft.com/office/powerpoint/2010/main" val="61619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to start speaking here</a:t>
            </a:r>
          </a:p>
        </p:txBody>
      </p:sp>
      <p:sp>
        <p:nvSpPr>
          <p:cNvPr id="4" name="Slide Number Placeholder 3"/>
          <p:cNvSpPr>
            <a:spLocks noGrp="1"/>
          </p:cNvSpPr>
          <p:nvPr>
            <p:ph type="sldNum" sz="quarter" idx="5"/>
          </p:nvPr>
        </p:nvSpPr>
        <p:spPr/>
        <p:txBody>
          <a:bodyPr/>
          <a:lstStyle/>
          <a:p>
            <a:fld id="{932E84A9-7E55-4DDE-838D-CA82B0218141}" type="slidenum">
              <a:rPr lang="en-US" smtClean="0"/>
              <a:t>9</a:t>
            </a:fld>
            <a:endParaRPr lang="en-US" dirty="0"/>
          </a:p>
        </p:txBody>
      </p:sp>
    </p:spTree>
    <p:extLst>
      <p:ext uri="{BB962C8B-B14F-4D97-AF65-F5344CB8AC3E}">
        <p14:creationId xmlns:p14="http://schemas.microsoft.com/office/powerpoint/2010/main" val="274736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Elizabeth – Primary Care Liaison – the Model, Concept, and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Broadly:  there is a </a:t>
            </a:r>
            <a:r>
              <a:rPr lang="en-US" sz="1200" b="1" kern="1200" dirty="0">
                <a:solidFill>
                  <a:schemeClr val="tx1"/>
                </a:solidFill>
                <a:effectLst/>
                <a:latin typeface="+mn-lt"/>
                <a:ea typeface="+mn-ea"/>
                <a:cs typeface="+mn-cs"/>
              </a:rPr>
              <a:t>silo-</a:t>
            </a:r>
            <a:r>
              <a:rPr lang="en-US" sz="1200" b="1" kern="1200" dirty="0" err="1">
                <a:solidFill>
                  <a:schemeClr val="tx1"/>
                </a:solidFill>
                <a:effectLst/>
                <a:latin typeface="+mn-lt"/>
                <a:ea typeface="+mn-ea"/>
                <a:cs typeface="+mn-cs"/>
              </a:rPr>
              <a:t>ing</a:t>
            </a:r>
            <a:r>
              <a:rPr lang="en-US" sz="1200" kern="1200" dirty="0">
                <a:solidFill>
                  <a:schemeClr val="tx1"/>
                </a:solidFill>
                <a:effectLst/>
                <a:latin typeface="+mn-lt"/>
                <a:ea typeface="+mn-ea"/>
                <a:cs typeface="+mn-cs"/>
              </a:rPr>
              <a:t> of care, meaning that there is no "cross-talk" </a:t>
            </a:r>
            <a:r>
              <a:rPr lang="en-US" sz="1200" kern="1200" dirty="0" err="1">
                <a:solidFill>
                  <a:schemeClr val="tx1"/>
                </a:solidFill>
                <a:effectLst/>
                <a:latin typeface="+mn-lt"/>
                <a:ea typeface="+mn-ea"/>
                <a:cs typeface="+mn-cs"/>
              </a:rPr>
              <a:t>btwn</a:t>
            </a:r>
            <a:r>
              <a:rPr lang="en-US" sz="1200" kern="1200" dirty="0">
                <a:solidFill>
                  <a:schemeClr val="tx1"/>
                </a:solidFill>
                <a:effectLst/>
                <a:latin typeface="+mn-lt"/>
                <a:ea typeface="+mn-ea"/>
                <a:cs typeface="+mn-cs"/>
              </a:rPr>
              <a:t> different settings where older adults receive care.  A systematic review by Porterfield et al (2012, full cite above) found few examples of clinical practice-community organization partnerships. This situation fosters a </a:t>
            </a:r>
            <a:r>
              <a:rPr lang="en-US" sz="1200" b="1" kern="1200" dirty="0">
                <a:solidFill>
                  <a:schemeClr val="tx1"/>
                </a:solidFill>
                <a:effectLst/>
                <a:latin typeface="+mn-lt"/>
                <a:ea typeface="+mn-ea"/>
                <a:cs typeface="+mn-cs"/>
              </a:rPr>
              <a:t>mutual</a:t>
            </a:r>
            <a:r>
              <a:rPr lang="en-US" sz="1200" kern="1200" dirty="0">
                <a:solidFill>
                  <a:schemeClr val="tx1"/>
                </a:solidFill>
                <a:effectLst/>
                <a:latin typeface="+mn-lt"/>
                <a:ea typeface="+mn-ea"/>
                <a:cs typeface="+mn-cs"/>
              </a:rPr>
              <a:t> lack of awareness on the part of each silo of what happens in the other.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can even go so far as to say that, in the case of primary care, there is low </a:t>
            </a:r>
            <a:r>
              <a:rPr lang="en-US" sz="1200" b="1" kern="1200" dirty="0">
                <a:solidFill>
                  <a:schemeClr val="tx1"/>
                </a:solidFill>
                <a:effectLst/>
                <a:latin typeface="+mn-lt"/>
                <a:ea typeface="+mn-ea"/>
                <a:cs typeface="+mn-cs"/>
              </a:rPr>
              <a:t>awareness</a:t>
            </a:r>
            <a:r>
              <a:rPr lang="en-US" sz="1200" kern="1200" dirty="0">
                <a:solidFill>
                  <a:schemeClr val="tx1"/>
                </a:solidFill>
                <a:effectLst/>
                <a:latin typeface="+mn-lt"/>
                <a:ea typeface="+mn-ea"/>
                <a:cs typeface="+mn-cs"/>
              </a:rPr>
              <a:t> that other silos relevant to their work </a:t>
            </a:r>
            <a:r>
              <a:rPr lang="en-US" sz="1200" b="1" kern="1200" dirty="0">
                <a:solidFill>
                  <a:schemeClr val="tx1"/>
                </a:solidFill>
                <a:effectLst/>
                <a:latin typeface="+mn-lt"/>
                <a:ea typeface="+mn-ea"/>
                <a:cs typeface="+mn-cs"/>
              </a:rPr>
              <a:t>even exist</a:t>
            </a:r>
            <a:r>
              <a:rPr lang="en-US" sz="1200" kern="1200" dirty="0">
                <a:solidFill>
                  <a:schemeClr val="tx1"/>
                </a:solidFill>
                <a:effectLst/>
                <a:latin typeface="+mn-lt"/>
                <a:ea typeface="+mn-ea"/>
                <a:cs typeface="+mn-cs"/>
              </a:rPr>
              <a:t>!  A quote from a physician training in geriatric medicine illustrates this point: “I'd never heard the term “Aging Network" -- nor did I have any insight into what that network could offer. The result is a missed opportunity to improve population health via interactive partnering around care delivery.”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Primary care providers typically also have no idea if their patient has a case manager in the community, who that person is, and what the implications of it are (why the patient qualified for case management, who the case manager is and how to contact that person, what they do and how they could facilitate care for that patient)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lack of community-clinic connections </a:t>
            </a:r>
            <a:r>
              <a:rPr lang="en-US" sz="1200" b="1" kern="1200" dirty="0">
                <a:solidFill>
                  <a:schemeClr val="tx1"/>
                </a:solidFill>
                <a:effectLst/>
                <a:latin typeface="+mn-lt"/>
                <a:ea typeface="+mn-ea"/>
                <a:cs typeface="+mn-cs"/>
              </a:rPr>
              <a:t>also likely affects providers</a:t>
            </a:r>
            <a:r>
              <a:rPr lang="en-US" sz="1200" kern="1200" dirty="0">
                <a:solidFill>
                  <a:schemeClr val="tx1"/>
                </a:solidFill>
                <a:effectLst/>
                <a:latin typeface="+mn-lt"/>
                <a:ea typeface="+mn-ea"/>
                <a:cs typeface="+mn-cs"/>
              </a:rPr>
              <a:t>.  Care of complex patients is challenging and can make providers feel overwhelmed and alone (low provider satisfaction, low numbe.rs choosing primary care, burnout and leaving primary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Tendency for health professionals to "do for" rather than "enable" patients and their families also promotes a tendency toward burnout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2E84A9-7E55-4DDE-838D-CA82B0218141}" type="slidenum">
              <a:rPr lang="en-US" smtClean="0"/>
              <a:t>10</a:t>
            </a:fld>
            <a:endParaRPr lang="en-US" dirty="0"/>
          </a:p>
        </p:txBody>
      </p:sp>
    </p:spTree>
    <p:extLst>
      <p:ext uri="{BB962C8B-B14F-4D97-AF65-F5344CB8AC3E}">
        <p14:creationId xmlns:p14="http://schemas.microsoft.com/office/powerpoint/2010/main" val="4153378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6"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6358" y="5198330"/>
            <a:ext cx="4475747" cy="1733090"/>
          </a:xfrm>
          <a:prstGeom prst="rect">
            <a:avLst/>
          </a:prstGeom>
        </p:spPr>
      </p:pic>
    </p:spTree>
    <p:extLst>
      <p:ext uri="{BB962C8B-B14F-4D97-AF65-F5344CB8AC3E}">
        <p14:creationId xmlns:p14="http://schemas.microsoft.com/office/powerpoint/2010/main" val="2373491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D74C0E74-0FEF-4BCF-B55F-B7C4AF1F998F}" type="slidenum">
              <a:rPr lang="en-US" altLang="en-US"/>
              <a:pPr/>
              <a:t>‹#›</a:t>
            </a:fld>
            <a:endParaRPr lang="en-US" altLang="en-US" dirty="0"/>
          </a:p>
        </p:txBody>
      </p:sp>
    </p:spTree>
    <p:extLst>
      <p:ext uri="{BB962C8B-B14F-4D97-AF65-F5344CB8AC3E}">
        <p14:creationId xmlns:p14="http://schemas.microsoft.com/office/powerpoint/2010/main" val="223774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3A272F1-4D9E-4C13-982A-2534AD17A12A}" type="slidenum">
              <a:rPr lang="en-US" altLang="en-US"/>
              <a:pPr/>
              <a:t>‹#›</a:t>
            </a:fld>
            <a:endParaRPr lang="en-US" altLang="en-US" dirty="0"/>
          </a:p>
        </p:txBody>
      </p:sp>
    </p:spTree>
    <p:extLst>
      <p:ext uri="{BB962C8B-B14F-4D97-AF65-F5344CB8AC3E}">
        <p14:creationId xmlns:p14="http://schemas.microsoft.com/office/powerpoint/2010/main" val="271502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3973980"/>
            <a:ext cx="1600200" cy="139700"/>
          </a:xfrm>
          <a:prstGeom prst="rect">
            <a:avLst/>
          </a:prstGeom>
        </p:spPr>
      </p:pic>
      <p:pic>
        <p:nvPicPr>
          <p:cNvPr id="4" name="Picture 3"/>
          <p:cNvPicPr>
            <a:picLocks noChangeAspect="1"/>
          </p:cNvPicPr>
          <p:nvPr userDrawn="1"/>
        </p:nvPicPr>
        <p:blipFill>
          <a:blip r:embed="rId3"/>
          <a:stretch>
            <a:fillRect/>
          </a:stretch>
        </p:blipFill>
        <p:spPr>
          <a:xfrm>
            <a:off x="7483915" y="5945854"/>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974545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7" name="Picture 6"/>
          <p:cNvPicPr>
            <a:picLocks noChangeAspect="1"/>
          </p:cNvPicPr>
          <p:nvPr userDrawn="1"/>
        </p:nvPicPr>
        <p:blipFill>
          <a:blip r:embed="rId3"/>
          <a:stretch>
            <a:fillRect/>
          </a:stretch>
        </p:blipFill>
        <p:spPr>
          <a:xfrm>
            <a:off x="6363105" y="6450899"/>
            <a:ext cx="2425295" cy="162965"/>
          </a:xfrm>
          <a:prstGeom prst="rect">
            <a:avLst/>
          </a:prstGeom>
        </p:spPr>
      </p:pic>
    </p:spTree>
    <p:extLst>
      <p:ext uri="{BB962C8B-B14F-4D97-AF65-F5344CB8AC3E}">
        <p14:creationId xmlns:p14="http://schemas.microsoft.com/office/powerpoint/2010/main" val="205236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589518"/>
            <a:ext cx="8196210" cy="4512179"/>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936799" y="6251970"/>
            <a:ext cx="918715" cy="620983"/>
          </a:xfrm>
          <a:prstGeom prst="rect">
            <a:avLst/>
          </a:prstGeom>
        </p:spPr>
      </p:pic>
      <p:cxnSp>
        <p:nvCxnSpPr>
          <p:cNvPr id="5" name="Straight Connector 4"/>
          <p:cNvCxnSpPr/>
          <p:nvPr userDrawn="1"/>
        </p:nvCxnSpPr>
        <p:spPr>
          <a:xfrm>
            <a:off x="1833072" y="6280153"/>
            <a:ext cx="0" cy="528825"/>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19" y="6192149"/>
            <a:ext cx="1820255" cy="704835"/>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51940" y="6251971"/>
            <a:ext cx="1022255" cy="515733"/>
          </a:xfrm>
          <a:prstGeom prst="rect">
            <a:avLst/>
          </a:prstGeom>
        </p:spPr>
      </p:pic>
    </p:spTree>
    <p:extLst>
      <p:ext uri="{BB962C8B-B14F-4D97-AF65-F5344CB8AC3E}">
        <p14:creationId xmlns:p14="http://schemas.microsoft.com/office/powerpoint/2010/main" val="82763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6" name="Picture 15"/>
          <p:cNvPicPr>
            <a:picLocks noChangeAspect="1"/>
          </p:cNvPicPr>
          <p:nvPr userDrawn="1"/>
        </p:nvPicPr>
        <p:blipFill>
          <a:blip r:embed="rId2"/>
          <a:stretch>
            <a:fillRect/>
          </a:stretch>
        </p:blipFill>
        <p:spPr>
          <a:xfrm>
            <a:off x="6363105" y="6450899"/>
            <a:ext cx="2425295" cy="162965"/>
          </a:xfrm>
          <a:prstGeom prst="rect">
            <a:avLst/>
          </a:prstGeom>
        </p:spPr>
      </p:pic>
      <p:pic>
        <p:nvPicPr>
          <p:cNvPr id="17" name="Picture 16"/>
          <p:cNvPicPr>
            <a:picLocks noChangeAspect="1"/>
          </p:cNvPicPr>
          <p:nvPr userDrawn="1"/>
        </p:nvPicPr>
        <p:blipFill>
          <a:blip r:embed="rId3"/>
          <a:stretch>
            <a:fillRect/>
          </a:stretch>
        </p:blipFill>
        <p:spPr>
          <a:xfrm>
            <a:off x="766763" y="1363508"/>
            <a:ext cx="1103781" cy="96362"/>
          </a:xfrm>
          <a:prstGeom prst="rect">
            <a:avLst/>
          </a:prstGeom>
        </p:spPr>
      </p:pic>
    </p:spTree>
    <p:extLst>
      <p:ext uri="{BB962C8B-B14F-4D97-AF65-F5344CB8AC3E}">
        <p14:creationId xmlns:p14="http://schemas.microsoft.com/office/powerpoint/2010/main" val="14858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rgbClr val="E8D3A2"/>
                </a:solidFill>
                <a:latin typeface="Open Sans Light"/>
                <a:cs typeface="Open Sans Light"/>
              </a:defRPr>
            </a:lvl1pPr>
            <a:lvl2pPr>
              <a:defRPr sz="2000" b="0" i="0" baseline="0">
                <a:solidFill>
                  <a:srgbClr val="E8D3A2"/>
                </a:solidFill>
                <a:latin typeface="Open Sans Light"/>
                <a:cs typeface="Open Sans Light"/>
              </a:defRPr>
            </a:lvl2pPr>
            <a:lvl3pPr marL="1143000" indent="-228600">
              <a:buSzPct val="100000"/>
              <a:buFont typeface="Lucida Grande"/>
              <a:buChar char="&gt;"/>
              <a:defRPr sz="1800" b="0" i="0" baseline="0">
                <a:solidFill>
                  <a:srgbClr val="E8D3A2"/>
                </a:solidFill>
                <a:latin typeface="Open Sans Light"/>
                <a:cs typeface="Open Sans Light"/>
              </a:defRPr>
            </a:lvl3pPr>
            <a:lvl4pPr>
              <a:defRPr sz="1600" b="0" i="0" baseline="0">
                <a:solidFill>
                  <a:srgbClr val="E8D3A2"/>
                </a:solidFill>
                <a:latin typeface="Open Sans Light"/>
                <a:cs typeface="Open Sans Light"/>
              </a:defRPr>
            </a:lvl4pPr>
            <a:lvl5pPr marL="2057400" indent="-228600">
              <a:buFont typeface="Lucida Grande"/>
              <a:buChar char="&gt;"/>
              <a:defRPr sz="1400" b="0" i="0" baseline="0">
                <a:solidFill>
                  <a:srgbClr val="E8D3A2"/>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E8D3A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6" name="Picture 5"/>
          <p:cNvPicPr>
            <a:picLocks noChangeAspect="1"/>
          </p:cNvPicPr>
          <p:nvPr userDrawn="1"/>
        </p:nvPicPr>
        <p:blipFill>
          <a:blip r:embed="rId2"/>
          <a:stretch>
            <a:fillRect/>
          </a:stretch>
        </p:blipFill>
        <p:spPr>
          <a:xfrm>
            <a:off x="766763" y="1364403"/>
            <a:ext cx="1103781" cy="96361"/>
          </a:xfrm>
          <a:prstGeom prst="rect">
            <a:avLst/>
          </a:prstGeom>
        </p:spPr>
      </p:pic>
      <p:pic>
        <p:nvPicPr>
          <p:cNvPr id="7" name="Picture 6"/>
          <p:cNvPicPr>
            <a:picLocks noChangeAspect="1"/>
          </p:cNvPicPr>
          <p:nvPr userDrawn="1"/>
        </p:nvPicPr>
        <p:blipFill>
          <a:blip r:embed="rId3"/>
          <a:stretch>
            <a:fillRect/>
          </a:stretch>
        </p:blipFill>
        <p:spPr>
          <a:xfrm>
            <a:off x="6248401" y="6354234"/>
            <a:ext cx="2540000" cy="26670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33006F"/>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9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0" i="0" baseline="0">
                <a:solidFill>
                  <a:schemeClr val="bg1"/>
                </a:solidFill>
                <a:latin typeface="Open Sans Light"/>
                <a:cs typeface="Open Sans Light"/>
              </a:defRPr>
            </a:lvl1pPr>
            <a:lvl2pPr>
              <a:defRPr sz="2000" b="0" i="0" baseline="0">
                <a:solidFill>
                  <a:schemeClr val="bg1"/>
                </a:solidFill>
                <a:latin typeface="Open Sans Light"/>
                <a:cs typeface="Open Sans Light"/>
              </a:defRPr>
            </a:lvl2pPr>
            <a:lvl3pPr marL="1143000" indent="-228600">
              <a:buSzPct val="100000"/>
              <a:buFont typeface="Lucida Grande"/>
              <a:buChar char="&gt;"/>
              <a:defRPr sz="1800" b="0" i="0" baseline="0">
                <a:solidFill>
                  <a:schemeClr val="bg1"/>
                </a:solidFill>
                <a:latin typeface="Open Sans Light"/>
                <a:cs typeface="Open Sans Light"/>
              </a:defRPr>
            </a:lvl3pPr>
            <a:lvl4pPr>
              <a:defRPr sz="1600" b="0" i="0" baseline="0">
                <a:solidFill>
                  <a:schemeClr val="bg1"/>
                </a:solidFill>
                <a:latin typeface="Open Sans Light"/>
                <a:cs typeface="Open Sans Light"/>
              </a:defRPr>
            </a:lvl4pPr>
            <a:lvl5pPr marL="2057400" indent="-228600">
              <a:buFont typeface="Lucida Grande"/>
              <a:buChar char="&gt;"/>
              <a:defRPr sz="1400" b="0" i="0" baseline="0">
                <a:solidFill>
                  <a:schemeClr val="bg1"/>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7" name="Picture 6"/>
          <p:cNvPicPr>
            <a:picLocks noChangeAspect="1"/>
          </p:cNvPicPr>
          <p:nvPr userDrawn="1"/>
        </p:nvPicPr>
        <p:blipFill>
          <a:blip r:embed="rId3"/>
          <a:stretch>
            <a:fillRect/>
          </a:stretch>
        </p:blipFill>
        <p:spPr>
          <a:xfrm>
            <a:off x="766763" y="1364403"/>
            <a:ext cx="1103781" cy="96361"/>
          </a:xfrm>
          <a:prstGeom prst="rect">
            <a:avLst/>
          </a:prstGeom>
        </p:spPr>
      </p:pic>
    </p:spTree>
    <p:extLst>
      <p:ext uri="{BB962C8B-B14F-4D97-AF65-F5344CB8AC3E}">
        <p14:creationId xmlns:p14="http://schemas.microsoft.com/office/powerpoint/2010/main" val="32363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33006F"/>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bg1"/>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E8D3A2"/>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Tree>
    <p:extLst>
      <p:ext uri="{BB962C8B-B14F-4D97-AF65-F5344CB8AC3E}">
        <p14:creationId xmlns:p14="http://schemas.microsoft.com/office/powerpoint/2010/main" val="382856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332224"/>
            <a:ext cx="6972300" cy="2641756"/>
          </a:xfrm>
          <a:prstGeom prst="rect">
            <a:avLst/>
          </a:prstGeom>
        </p:spPr>
        <p:txBody>
          <a:bodyPr>
            <a:normAutofit/>
          </a:bodyPr>
          <a:lstStyle>
            <a:lvl1pPr marL="0" indent="0">
              <a:lnSpc>
                <a:spcPct val="100000"/>
              </a:lnSpc>
              <a:buNone/>
              <a:defRPr sz="5000" b="0" i="0" baseline="0">
                <a:solidFill>
                  <a:schemeClr val="tx1"/>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3" name="Picture 2"/>
          <p:cNvPicPr>
            <a:picLocks noChangeAspect="1"/>
          </p:cNvPicPr>
          <p:nvPr userDrawn="1"/>
        </p:nvPicPr>
        <p:blipFill>
          <a:blip r:embed="rId2"/>
          <a:stretch>
            <a:fillRect/>
          </a:stretch>
        </p:blipFill>
        <p:spPr>
          <a:xfrm>
            <a:off x="779463" y="3973980"/>
            <a:ext cx="1600200" cy="139700"/>
          </a:xfrm>
          <a:prstGeom prst="rect">
            <a:avLst/>
          </a:prstGeom>
        </p:spPr>
      </p:pic>
      <p:pic>
        <p:nvPicPr>
          <p:cNvPr id="4" name="Picture 3"/>
          <p:cNvPicPr>
            <a:picLocks noChangeAspect="1"/>
          </p:cNvPicPr>
          <p:nvPr userDrawn="1"/>
        </p:nvPicPr>
        <p:blipFill>
          <a:blip r:embed="rId3"/>
          <a:stretch>
            <a:fillRect/>
          </a:stretch>
        </p:blipFill>
        <p:spPr>
          <a:xfrm>
            <a:off x="7483915" y="5945854"/>
            <a:ext cx="1371600" cy="927100"/>
          </a:xfrm>
          <a:prstGeom prst="rect">
            <a:avLst/>
          </a:prstGeom>
        </p:spPr>
      </p:pic>
      <p:pic>
        <p:nvPicPr>
          <p:cNvPr id="5" name="Picture 4"/>
          <p:cNvPicPr>
            <a:picLocks noChangeAspect="1"/>
          </p:cNvPicPr>
          <p:nvPr userDrawn="1"/>
        </p:nvPicPr>
        <p:blipFill>
          <a:blip r:embed="rId4"/>
          <a:stretch>
            <a:fillRect/>
          </a:stretch>
        </p:blipFill>
        <p:spPr>
          <a:xfrm>
            <a:off x="792039" y="6450899"/>
            <a:ext cx="2425295" cy="162965"/>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5" name="Picture 4"/>
          <p:cNvPicPr>
            <a:picLocks noChangeAspect="1"/>
          </p:cNvPicPr>
          <p:nvPr userDrawn="1"/>
        </p:nvPicPr>
        <p:blipFill>
          <a:blip r:embed="rId2"/>
          <a:stretch>
            <a:fillRect/>
          </a:stretch>
        </p:blipFill>
        <p:spPr>
          <a:xfrm>
            <a:off x="766763" y="1363508"/>
            <a:ext cx="1103781" cy="96362"/>
          </a:xfrm>
          <a:prstGeom prst="rect">
            <a:avLst/>
          </a:prstGeom>
        </p:spPr>
      </p:pic>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7" name="Picture 6"/>
          <p:cNvPicPr>
            <a:picLocks noChangeAspect="1"/>
          </p:cNvPicPr>
          <p:nvPr userDrawn="1"/>
        </p:nvPicPr>
        <p:blipFill>
          <a:blip r:embed="rId3"/>
          <a:stretch>
            <a:fillRect/>
          </a:stretch>
        </p:blipFill>
        <p:spPr>
          <a:xfrm>
            <a:off x="6363105" y="6450899"/>
            <a:ext cx="2425295" cy="162965"/>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03069"/>
            <a:ext cx="8184662" cy="991998"/>
          </a:xfrm>
          <a:prstGeom prst="rect">
            <a:avLst/>
          </a:prstGeom>
        </p:spPr>
        <p:txBody>
          <a:bodyPr>
            <a:normAutofit/>
          </a:bodyPr>
          <a:lstStyle>
            <a:lvl1pPr marL="0" indent="0">
              <a:lnSpc>
                <a:spcPct val="90000"/>
              </a:lnSpc>
              <a:buNone/>
              <a:defRPr sz="3000" b="0" i="0" baseline="0">
                <a:solidFill>
                  <a:srgbClr val="7030A0"/>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275347"/>
            <a:ext cx="8196210" cy="4828674"/>
          </a:xfrm>
          <a:prstGeom prst="rect">
            <a:avLst/>
          </a:prstGeom>
        </p:spPr>
        <p:txBody>
          <a:bodyPr/>
          <a:lstStyle>
            <a:lvl1pPr marL="342900" indent="-342900">
              <a:buFont typeface="Lucida Grande"/>
              <a:buChar char="&gt;"/>
              <a:defRPr sz="2400" b="0" i="0" baseline="0">
                <a:solidFill>
                  <a:srgbClr val="000000"/>
                </a:solidFill>
                <a:latin typeface="Open Sans Light"/>
                <a:cs typeface="Open Sans Light"/>
              </a:defRPr>
            </a:lvl1pPr>
            <a:lvl2pPr>
              <a:defRPr sz="2000" b="0" i="0" baseline="0">
                <a:solidFill>
                  <a:srgbClr val="000000"/>
                </a:solidFill>
                <a:latin typeface="Open Sans Light"/>
                <a:cs typeface="Open Sans Light"/>
              </a:defRPr>
            </a:lvl2pPr>
            <a:lvl3pPr marL="1143000" indent="-228600">
              <a:buSzPct val="100000"/>
              <a:buFont typeface="Lucida Grande"/>
              <a:buChar char="&gt;"/>
              <a:defRPr sz="1800" b="0" i="0" baseline="0">
                <a:solidFill>
                  <a:srgbClr val="000000"/>
                </a:solidFill>
                <a:latin typeface="Open Sans Light"/>
                <a:cs typeface="Open Sans Light"/>
              </a:defRPr>
            </a:lvl3pPr>
            <a:lvl4pPr>
              <a:defRPr sz="1600" b="0" i="0" baseline="0">
                <a:solidFill>
                  <a:srgbClr val="000000"/>
                </a:solidFill>
                <a:latin typeface="Open Sans Light"/>
                <a:cs typeface="Open Sans Light"/>
              </a:defRPr>
            </a:lvl4pPr>
            <a:lvl5pPr marL="2057400" indent="-228600">
              <a:buFont typeface="Lucida Grande"/>
              <a:buChar char="&gt;"/>
              <a:defRPr sz="1400" b="0" i="0" baseline="0">
                <a:solidFill>
                  <a:srgbClr val="000000"/>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848297" y="6192148"/>
            <a:ext cx="1007218" cy="680805"/>
          </a:xfrm>
          <a:prstGeom prst="rect">
            <a:avLst/>
          </a:prstGeom>
        </p:spPr>
      </p:pic>
      <p:cxnSp>
        <p:nvCxnSpPr>
          <p:cNvPr id="4" name="Straight Connector 3"/>
          <p:cNvCxnSpPr/>
          <p:nvPr userDrawn="1"/>
        </p:nvCxnSpPr>
        <p:spPr>
          <a:xfrm>
            <a:off x="0" y="1098815"/>
            <a:ext cx="9144000"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19" y="6192149"/>
            <a:ext cx="1820255" cy="70483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203069"/>
            <a:ext cx="8184662" cy="991998"/>
          </a:xfrm>
          <a:prstGeom prst="rect">
            <a:avLst/>
          </a:prstGeom>
        </p:spPr>
        <p:txBody>
          <a:bodyPr>
            <a:normAutofit/>
          </a:bodyPr>
          <a:lstStyle>
            <a:lvl1pPr marL="0" indent="0">
              <a:lnSpc>
                <a:spcPct val="90000"/>
              </a:lnSpc>
              <a:buNone/>
              <a:defRPr sz="3000" b="0" i="0" baseline="0">
                <a:solidFill>
                  <a:srgbClr val="7030A0"/>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659305" y="1275347"/>
            <a:ext cx="8196210" cy="4828674"/>
          </a:xfrm>
          <a:prstGeom prst="rect">
            <a:avLst/>
          </a:prstGeom>
        </p:spPr>
        <p:txBody>
          <a:bodyPr/>
          <a:lstStyle>
            <a:lvl1pPr marL="342900" indent="-342900">
              <a:buFont typeface="Lucida Grande"/>
              <a:buChar char="&gt;"/>
              <a:defRPr sz="2400" b="0" i="0" baseline="0">
                <a:solidFill>
                  <a:srgbClr val="000000"/>
                </a:solidFill>
                <a:latin typeface="Open Sans Light"/>
                <a:cs typeface="Open Sans Light"/>
              </a:defRPr>
            </a:lvl1pPr>
            <a:lvl2pPr>
              <a:defRPr sz="2000" b="0" i="0" baseline="0">
                <a:solidFill>
                  <a:srgbClr val="000000"/>
                </a:solidFill>
                <a:latin typeface="Open Sans Light"/>
                <a:cs typeface="Open Sans Light"/>
              </a:defRPr>
            </a:lvl2pPr>
            <a:lvl3pPr marL="1143000" indent="-228600">
              <a:buSzPct val="100000"/>
              <a:buFont typeface="Lucida Grande"/>
              <a:buChar char="&gt;"/>
              <a:defRPr sz="1800" b="0" i="0" baseline="0">
                <a:solidFill>
                  <a:srgbClr val="000000"/>
                </a:solidFill>
                <a:latin typeface="Open Sans Light"/>
                <a:cs typeface="Open Sans Light"/>
              </a:defRPr>
            </a:lvl3pPr>
            <a:lvl4pPr>
              <a:defRPr sz="1600" b="0" i="0" baseline="0">
                <a:solidFill>
                  <a:srgbClr val="000000"/>
                </a:solidFill>
                <a:latin typeface="Open Sans Light"/>
                <a:cs typeface="Open Sans Light"/>
              </a:defRPr>
            </a:lvl4pPr>
            <a:lvl5pPr marL="2057400" indent="-228600">
              <a:buFont typeface="Lucida Grande"/>
              <a:buChar char="&gt;"/>
              <a:defRPr sz="1400" b="0" i="0" baseline="0">
                <a:solidFill>
                  <a:srgbClr val="000000"/>
                </a:solidFill>
                <a:latin typeface="Open Sans Light"/>
                <a:cs typeface="Open Sans Light"/>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p:cNvPicPr>
            <a:picLocks noChangeAspect="1"/>
          </p:cNvPicPr>
          <p:nvPr userDrawn="1"/>
        </p:nvPicPr>
        <p:blipFill>
          <a:blip r:embed="rId2"/>
          <a:stretch>
            <a:fillRect/>
          </a:stretch>
        </p:blipFill>
        <p:spPr>
          <a:xfrm>
            <a:off x="7848297" y="6192148"/>
            <a:ext cx="1007218" cy="680805"/>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19" y="6192149"/>
            <a:ext cx="1820255" cy="704835"/>
          </a:xfrm>
          <a:prstGeom prst="rect">
            <a:avLst/>
          </a:prstGeom>
        </p:spPr>
      </p:pic>
    </p:spTree>
    <p:extLst>
      <p:ext uri="{BB962C8B-B14F-4D97-AF65-F5344CB8AC3E}">
        <p14:creationId xmlns:p14="http://schemas.microsoft.com/office/powerpoint/2010/main" val="187856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r>
              <a:rPr lang="en-US" dirty="0"/>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pic>
        <p:nvPicPr>
          <p:cNvPr id="16" name="Picture 15"/>
          <p:cNvPicPr>
            <a:picLocks noChangeAspect="1"/>
          </p:cNvPicPr>
          <p:nvPr userDrawn="1"/>
        </p:nvPicPr>
        <p:blipFill>
          <a:blip r:embed="rId2"/>
          <a:stretch>
            <a:fillRect/>
          </a:stretch>
        </p:blipFill>
        <p:spPr>
          <a:xfrm>
            <a:off x="6363105" y="6450899"/>
            <a:ext cx="2425295" cy="162965"/>
          </a:xfrm>
          <a:prstGeom prst="rect">
            <a:avLst/>
          </a:prstGeom>
        </p:spPr>
      </p:pic>
      <p:pic>
        <p:nvPicPr>
          <p:cNvPr id="17" name="Picture 16"/>
          <p:cNvPicPr>
            <a:picLocks noChangeAspect="1"/>
          </p:cNvPicPr>
          <p:nvPr userDrawn="1"/>
        </p:nvPicPr>
        <p:blipFill>
          <a:blip r:embed="rId3"/>
          <a:stretch>
            <a:fillRect/>
          </a:stretch>
        </p:blipFill>
        <p:spPr>
          <a:xfrm>
            <a:off x="766763" y="1363508"/>
            <a:ext cx="1103781" cy="96362"/>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75" r:id="rId4"/>
    <p:sldLayoutId id="2147483665" r:id="rId5"/>
    <p:sldLayoutId id="2147483672" r:id="rId6"/>
    <p:sldLayoutId id="214748367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4432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65655"/>
            <a:ext cx="9144000" cy="1400294"/>
          </a:xfrm>
        </p:spPr>
        <p:txBody>
          <a:bodyPr>
            <a:normAutofit fontScale="77500" lnSpcReduction="20000"/>
          </a:bodyPr>
          <a:lstStyle/>
          <a:p>
            <a:pPr algn="ctr"/>
            <a:r>
              <a:rPr lang="en-US" sz="4000" b="1" dirty="0"/>
              <a:t>Northwest Geriatrics Workforce Enhancement Center and the </a:t>
            </a:r>
          </a:p>
          <a:p>
            <a:pPr algn="ctr"/>
            <a:r>
              <a:rPr lang="en-US" sz="4000" b="1" dirty="0"/>
              <a:t>Primary Care Liaison Role</a:t>
            </a:r>
          </a:p>
        </p:txBody>
      </p:sp>
      <p:sp>
        <p:nvSpPr>
          <p:cNvPr id="3" name="Text Placeholder 1"/>
          <p:cNvSpPr txBox="1">
            <a:spLocks/>
          </p:cNvSpPr>
          <p:nvPr/>
        </p:nvSpPr>
        <p:spPr>
          <a:xfrm>
            <a:off x="1333499" y="4297402"/>
            <a:ext cx="6781801" cy="709241"/>
          </a:xfrm>
          <a:prstGeom prst="rect">
            <a:avLst/>
          </a:prstGeom>
        </p:spPr>
        <p:txBody>
          <a:bodyPr>
            <a:noAutofit/>
          </a:bodyPr>
          <a:lstStyle>
            <a:lvl1pPr marL="0" indent="0" algn="l" defTabSz="457200" rtl="0" eaLnBrk="1" latinLnBrk="0" hangingPunct="1">
              <a:lnSpc>
                <a:spcPct val="100000"/>
              </a:lnSpc>
              <a:spcBef>
                <a:spcPct val="20000"/>
              </a:spcBef>
              <a:buFont typeface="Arial"/>
              <a:buNone/>
              <a:defRPr sz="5000" b="0" i="0" kern="1200" baseline="0">
                <a:solidFill>
                  <a:srgbClr val="E8D3A2"/>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400" dirty="0"/>
              <a:t>The NW GWEC is made possible by Grant Number U1QHP53066 from the Health Resources and Services Administration (HRSA), an operating division of the U.S. Department of Health and Human Services. Its contents are solely the responsibility of the investigators and do not necessarily represent the official views of HRSA or the U.S. Department of Health and Human Services.</a:t>
            </a:r>
          </a:p>
        </p:txBody>
      </p:sp>
      <p:sp>
        <p:nvSpPr>
          <p:cNvPr id="4" name="Text Placeholder 1"/>
          <p:cNvSpPr txBox="1">
            <a:spLocks/>
          </p:cNvSpPr>
          <p:nvPr/>
        </p:nvSpPr>
        <p:spPr>
          <a:xfrm>
            <a:off x="152400" y="2900616"/>
            <a:ext cx="9144000" cy="1471360"/>
          </a:xfrm>
          <a:prstGeom prst="rect">
            <a:avLst/>
          </a:prstGeom>
        </p:spPr>
        <p:txBody>
          <a:bodyPr>
            <a:normAutofit/>
          </a:bodyPr>
          <a:lstStyle>
            <a:lvl1pPr marL="0" indent="0" algn="l" defTabSz="457200" rtl="0" eaLnBrk="1" latinLnBrk="0" hangingPunct="1">
              <a:lnSpc>
                <a:spcPct val="100000"/>
              </a:lnSpc>
              <a:spcBef>
                <a:spcPct val="20000"/>
              </a:spcBef>
              <a:buFont typeface="Arial"/>
              <a:buNone/>
              <a:defRPr sz="5000" b="0" i="0" kern="1200" baseline="0">
                <a:solidFill>
                  <a:srgbClr val="E8D3A2"/>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ADS Advisory Council Meeting</a:t>
            </a:r>
          </a:p>
          <a:p>
            <a:pPr algn="ctr"/>
            <a:r>
              <a:rPr lang="en-US" sz="2400" dirty="0"/>
              <a:t>March 14</a:t>
            </a:r>
            <a:r>
              <a:rPr lang="en-US" sz="2400" baseline="30000" dirty="0"/>
              <a:t>th</a:t>
            </a:r>
            <a:r>
              <a:rPr lang="en-US" sz="2400" dirty="0"/>
              <a:t>, 2025</a:t>
            </a:r>
          </a:p>
          <a:p>
            <a:pPr algn="ctr"/>
            <a:r>
              <a:rPr lang="en-US" sz="2400" dirty="0"/>
              <a:t> </a:t>
            </a:r>
          </a:p>
          <a:p>
            <a:pPr algn="ctr"/>
            <a:endParaRPr lang="en-US" sz="2400" dirty="0"/>
          </a:p>
          <a:p>
            <a:pPr algn="ctr"/>
            <a:endParaRPr lang="en-US" sz="2400" dirty="0"/>
          </a:p>
        </p:txBody>
      </p:sp>
    </p:spTree>
    <p:extLst>
      <p:ext uri="{BB962C8B-B14F-4D97-AF65-F5344CB8AC3E}">
        <p14:creationId xmlns:p14="http://schemas.microsoft.com/office/powerpoint/2010/main" val="405257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2775" y="158443"/>
            <a:ext cx="8184662" cy="991998"/>
          </a:xfrm>
        </p:spPr>
        <p:txBody>
          <a:bodyPr>
            <a:normAutofit/>
          </a:bodyPr>
          <a:lstStyle/>
          <a:p>
            <a:r>
              <a:rPr lang="en-US" sz="3200" dirty="0"/>
              <a:t>The Problem: “Silo-ing” of Care</a:t>
            </a:r>
          </a:p>
        </p:txBody>
      </p:sp>
      <p:sp>
        <p:nvSpPr>
          <p:cNvPr id="3" name="Text Placeholder 2"/>
          <p:cNvSpPr>
            <a:spLocks noGrp="1"/>
          </p:cNvSpPr>
          <p:nvPr>
            <p:ph type="body" sz="quarter" idx="11"/>
          </p:nvPr>
        </p:nvSpPr>
        <p:spPr>
          <a:xfrm>
            <a:off x="5548459" y="1507527"/>
            <a:ext cx="3567796" cy="3880900"/>
          </a:xfrm>
        </p:spPr>
        <p:txBody>
          <a:bodyPr/>
          <a:lstStyle/>
          <a:p>
            <a:pPr>
              <a:spcBef>
                <a:spcPts val="1200"/>
              </a:spcBef>
            </a:pPr>
            <a:r>
              <a:rPr lang="en-US" dirty="0"/>
              <a:t>Older adults, care partners and clinicians unaware of community resources </a:t>
            </a:r>
          </a:p>
          <a:p>
            <a:pPr>
              <a:spcBef>
                <a:spcPts val="1200"/>
              </a:spcBef>
            </a:pPr>
            <a:r>
              <a:rPr lang="en-US" dirty="0"/>
              <a:t>Community agency services and evidence-based programs undersubscribed</a:t>
            </a:r>
          </a:p>
        </p:txBody>
      </p:sp>
      <p:sp>
        <p:nvSpPr>
          <p:cNvPr id="4" name="AutoShape 4" descr="Image result for silos enumc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silos enumcla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silos enumcla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txBox="1">
            <a:spLocks/>
          </p:cNvSpPr>
          <p:nvPr/>
        </p:nvSpPr>
        <p:spPr>
          <a:xfrm>
            <a:off x="5420629" y="3817434"/>
            <a:ext cx="3823457" cy="1740067"/>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000000"/>
                </a:solidFill>
                <a:latin typeface="Open Sans Light"/>
                <a:ea typeface="+mn-ea"/>
                <a:cs typeface="Open Sans Light"/>
              </a:defRPr>
            </a:lvl1pPr>
            <a:lvl2pPr marL="742950" indent="-285750" algn="l" defTabSz="457200" rtl="0" eaLnBrk="1" latinLnBrk="0" hangingPunct="1">
              <a:spcBef>
                <a:spcPct val="20000"/>
              </a:spcBef>
              <a:buFont typeface="Arial"/>
              <a:buChar char="–"/>
              <a:defRPr sz="2000" b="0" i="0" kern="1200" baseline="0">
                <a:solidFill>
                  <a:srgbClr val="000000"/>
                </a:solidFill>
                <a:latin typeface="Open Sans Light"/>
                <a:ea typeface="+mn-ea"/>
                <a:cs typeface="Open Sans Light"/>
              </a:defRPr>
            </a:lvl2pPr>
            <a:lvl3pPr marL="1143000" indent="-228600" algn="l" defTabSz="457200" rtl="0" eaLnBrk="1" latinLnBrk="0" hangingPunct="1">
              <a:spcBef>
                <a:spcPct val="20000"/>
              </a:spcBef>
              <a:buSzPct val="100000"/>
              <a:buFont typeface="Lucida Grande"/>
              <a:buChar char="&gt;"/>
              <a:defRPr sz="1800" b="0" i="0" kern="1200" baseline="0">
                <a:solidFill>
                  <a:srgbClr val="000000"/>
                </a:solidFill>
                <a:latin typeface="Open Sans Light"/>
                <a:ea typeface="+mn-ea"/>
                <a:cs typeface="Open Sans Light"/>
              </a:defRPr>
            </a:lvl3pPr>
            <a:lvl4pPr marL="1600200" indent="-228600" algn="l" defTabSz="457200" rtl="0" eaLnBrk="1" latinLnBrk="0" hangingPunct="1">
              <a:spcBef>
                <a:spcPct val="20000"/>
              </a:spcBef>
              <a:buFont typeface="Arial"/>
              <a:buChar char="–"/>
              <a:defRPr sz="1600" b="0" i="0" kern="1200" baseline="0">
                <a:solidFill>
                  <a:srgbClr val="000000"/>
                </a:solidFill>
                <a:latin typeface="Open Sans Light"/>
                <a:ea typeface="+mn-ea"/>
                <a:cs typeface="Open Sans Light"/>
              </a:defRPr>
            </a:lvl4pPr>
            <a:lvl5pPr marL="2057400" indent="-228600" algn="l" defTabSz="457200" rtl="0" eaLnBrk="1" latinLnBrk="0" hangingPunct="1">
              <a:spcBef>
                <a:spcPct val="20000"/>
              </a:spcBef>
              <a:buFont typeface="Lucida Grande"/>
              <a:buChar char="&gt;"/>
              <a:defRPr sz="1400" b="0" i="0" kern="1200" baseline="0">
                <a:solidFill>
                  <a:srgbClr val="000000"/>
                </a:solidFill>
                <a:latin typeface="Open Sans Light"/>
                <a:ea typeface="+mn-ea"/>
                <a:cs typeface="Open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1314870"/>
            <a:ext cx="5269520" cy="3953195"/>
          </a:xfrm>
          <a:prstGeom prst="rect">
            <a:avLst/>
          </a:prstGeom>
        </p:spPr>
      </p:pic>
      <p:sp>
        <p:nvSpPr>
          <p:cNvPr id="10" name="TextBox 9"/>
          <p:cNvSpPr txBox="1"/>
          <p:nvPr/>
        </p:nvSpPr>
        <p:spPr>
          <a:xfrm>
            <a:off x="2612341" y="5284312"/>
            <a:ext cx="2808288" cy="307777"/>
          </a:xfrm>
          <a:prstGeom prst="rect">
            <a:avLst/>
          </a:prstGeom>
          <a:noFill/>
        </p:spPr>
        <p:txBody>
          <a:bodyPr wrap="square" rtlCol="0">
            <a:spAutoFit/>
          </a:bodyPr>
          <a:lstStyle/>
          <a:p>
            <a:r>
              <a:rPr lang="en-US" sz="1400" dirty="0" err="1"/>
              <a:t>Huntingford’s</a:t>
            </a:r>
            <a:r>
              <a:rPr lang="en-US" sz="1400" dirty="0"/>
              <a:t> farm, </a:t>
            </a:r>
            <a:r>
              <a:rPr lang="en-US" sz="1400" dirty="0" err="1"/>
              <a:t>Chimacum</a:t>
            </a:r>
            <a:r>
              <a:rPr lang="en-US" sz="1400" dirty="0"/>
              <a:t>, WA</a:t>
            </a:r>
          </a:p>
        </p:txBody>
      </p:sp>
    </p:spTree>
    <p:extLst>
      <p:ext uri="{BB962C8B-B14F-4D97-AF65-F5344CB8AC3E}">
        <p14:creationId xmlns:p14="http://schemas.microsoft.com/office/powerpoint/2010/main" val="427351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1639" y="391291"/>
            <a:ext cx="8184662" cy="991998"/>
          </a:xfrm>
        </p:spPr>
        <p:txBody>
          <a:bodyPr/>
          <a:lstStyle/>
          <a:p>
            <a:r>
              <a:rPr lang="en-US" dirty="0"/>
              <a:t>The Idea: Building Community-Clinic Bridges</a:t>
            </a:r>
          </a:p>
        </p:txBody>
      </p:sp>
      <p:sp>
        <p:nvSpPr>
          <p:cNvPr id="3" name="Text Placeholder 2"/>
          <p:cNvSpPr>
            <a:spLocks noGrp="1"/>
          </p:cNvSpPr>
          <p:nvPr>
            <p:ph type="body" sz="quarter" idx="11"/>
          </p:nvPr>
        </p:nvSpPr>
        <p:spPr>
          <a:xfrm>
            <a:off x="352425" y="4690543"/>
            <a:ext cx="8503090" cy="1627271"/>
          </a:xfrm>
        </p:spPr>
        <p:txBody>
          <a:bodyPr/>
          <a:lstStyle/>
          <a:p>
            <a:pPr>
              <a:spcBef>
                <a:spcPts val="1200"/>
              </a:spcBef>
            </a:pPr>
            <a:r>
              <a:rPr lang="en-US" dirty="0"/>
              <a:t>Increase awareness</a:t>
            </a:r>
          </a:p>
          <a:p>
            <a:pPr>
              <a:spcBef>
                <a:spcPts val="1200"/>
              </a:spcBef>
            </a:pPr>
            <a:r>
              <a:rPr lang="en-US" dirty="0"/>
              <a:t>Encourage referrals to community-based programming</a:t>
            </a:r>
          </a:p>
          <a:p>
            <a:pPr>
              <a:spcBef>
                <a:spcPts val="1200"/>
              </a:spcBef>
            </a:pPr>
            <a:r>
              <a:rPr lang="en-US" dirty="0"/>
              <a:t>Encourage and facilitate bi-directional communication</a:t>
            </a:r>
          </a:p>
        </p:txBody>
      </p:sp>
      <p:sp>
        <p:nvSpPr>
          <p:cNvPr id="6" name="AutoShape 2" descr="Image result for silos enumcla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58" b="21166"/>
          <a:stretch/>
        </p:blipFill>
        <p:spPr>
          <a:xfrm>
            <a:off x="460375" y="1195067"/>
            <a:ext cx="5969000" cy="3187699"/>
          </a:xfrm>
          <a:prstGeom prst="rect">
            <a:avLst/>
          </a:prstGeom>
        </p:spPr>
      </p:pic>
      <p:sp>
        <p:nvSpPr>
          <p:cNvPr id="8" name="TextBox 7"/>
          <p:cNvSpPr txBox="1"/>
          <p:nvPr/>
        </p:nvSpPr>
        <p:spPr>
          <a:xfrm>
            <a:off x="3733411" y="4382766"/>
            <a:ext cx="2808288" cy="307777"/>
          </a:xfrm>
          <a:prstGeom prst="rect">
            <a:avLst/>
          </a:prstGeom>
          <a:noFill/>
        </p:spPr>
        <p:txBody>
          <a:bodyPr wrap="square" rtlCol="0">
            <a:spAutoFit/>
          </a:bodyPr>
          <a:lstStyle/>
          <a:p>
            <a:r>
              <a:rPr lang="en-US" sz="1400" dirty="0"/>
              <a:t>Suspension bridge in Mount Rainier</a:t>
            </a:r>
          </a:p>
        </p:txBody>
      </p:sp>
    </p:spTree>
    <p:extLst>
      <p:ext uri="{BB962C8B-B14F-4D97-AF65-F5344CB8AC3E}">
        <p14:creationId xmlns:p14="http://schemas.microsoft.com/office/powerpoint/2010/main" val="21607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PCL Approach</a:t>
            </a:r>
          </a:p>
        </p:txBody>
      </p:sp>
      <p:sp>
        <p:nvSpPr>
          <p:cNvPr id="4" name="Text Placeholder 2"/>
          <p:cNvSpPr>
            <a:spLocks noGrp="1"/>
          </p:cNvSpPr>
          <p:nvPr>
            <p:ph type="body" sz="quarter" idx="11"/>
          </p:nvPr>
        </p:nvSpPr>
        <p:spPr>
          <a:xfrm>
            <a:off x="386011" y="1478071"/>
            <a:ext cx="8069731" cy="3500329"/>
          </a:xfrm>
        </p:spPr>
        <p:txBody>
          <a:bodyPr/>
          <a:lstStyle/>
          <a:p>
            <a:pPr>
              <a:spcBef>
                <a:spcPts val="1200"/>
              </a:spcBef>
            </a:pPr>
            <a:r>
              <a:rPr lang="en-US" dirty="0"/>
              <a:t>Employed by an Area Agency on Aging</a:t>
            </a:r>
          </a:p>
          <a:p>
            <a:pPr>
              <a:spcBef>
                <a:spcPts val="1200"/>
              </a:spcBef>
            </a:pPr>
            <a:r>
              <a:rPr lang="en-US" dirty="0"/>
              <a:t>Establishes community-clinical linkages through engaging healthcare teams</a:t>
            </a:r>
          </a:p>
          <a:p>
            <a:pPr>
              <a:spcBef>
                <a:spcPts val="1200"/>
              </a:spcBef>
            </a:pPr>
            <a:r>
              <a:rPr lang="en-US" dirty="0"/>
              <a:t>Facilitates referrals to AAA programs and services</a:t>
            </a:r>
          </a:p>
          <a:p>
            <a:pPr>
              <a:spcBef>
                <a:spcPts val="1200"/>
              </a:spcBef>
            </a:pPr>
            <a:r>
              <a:rPr lang="en-US" dirty="0"/>
              <a:t>Increases enrollment into evidence-based health promotion programs</a:t>
            </a:r>
          </a:p>
        </p:txBody>
      </p:sp>
    </p:spTree>
    <p:extLst>
      <p:ext uri="{BB962C8B-B14F-4D97-AF65-F5344CB8AC3E}">
        <p14:creationId xmlns:p14="http://schemas.microsoft.com/office/powerpoint/2010/main" val="206515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4626D8-EADF-460E-B6A2-139DE84C9E51}"/>
              </a:ext>
            </a:extLst>
          </p:cNvPr>
          <p:cNvSpPr>
            <a:spLocks noGrp="1"/>
          </p:cNvSpPr>
          <p:nvPr>
            <p:ph type="body" sz="quarter" idx="10"/>
          </p:nvPr>
        </p:nvSpPr>
        <p:spPr>
          <a:xfrm>
            <a:off x="614607" y="260219"/>
            <a:ext cx="8184662" cy="991998"/>
          </a:xfrm>
        </p:spPr>
        <p:txBody>
          <a:bodyPr/>
          <a:lstStyle/>
          <a:p>
            <a:r>
              <a:rPr lang="en-US" dirty="0"/>
              <a:t>Results of our Feasibility Study</a:t>
            </a:r>
          </a:p>
        </p:txBody>
      </p:sp>
      <p:pic>
        <p:nvPicPr>
          <p:cNvPr id="5" name="Picture 4">
            <a:extLst>
              <a:ext uri="{FF2B5EF4-FFF2-40B4-BE49-F238E27FC236}">
                <a16:creationId xmlns:a16="http://schemas.microsoft.com/office/drawing/2014/main" id="{606222B1-C594-CCBB-F140-E5346D4B4F76}"/>
              </a:ext>
            </a:extLst>
          </p:cNvPr>
          <p:cNvPicPr>
            <a:picLocks noChangeAspect="1"/>
          </p:cNvPicPr>
          <p:nvPr/>
        </p:nvPicPr>
        <p:blipFill>
          <a:blip r:embed="rId2"/>
          <a:stretch>
            <a:fillRect/>
          </a:stretch>
        </p:blipFill>
        <p:spPr>
          <a:xfrm>
            <a:off x="1147864" y="2106038"/>
            <a:ext cx="6848272" cy="2645923"/>
          </a:xfrm>
          <a:prstGeom prst="rect">
            <a:avLst/>
          </a:prstGeom>
        </p:spPr>
      </p:pic>
      <p:sp>
        <p:nvSpPr>
          <p:cNvPr id="6" name="TextBox 5">
            <a:extLst>
              <a:ext uri="{FF2B5EF4-FFF2-40B4-BE49-F238E27FC236}">
                <a16:creationId xmlns:a16="http://schemas.microsoft.com/office/drawing/2014/main" id="{75D15721-5F78-9CF4-CF4A-53528236BAA1}"/>
              </a:ext>
            </a:extLst>
          </p:cNvPr>
          <p:cNvSpPr txBox="1"/>
          <p:nvPr/>
        </p:nvSpPr>
        <p:spPr>
          <a:xfrm>
            <a:off x="2955473" y="6290004"/>
            <a:ext cx="4572000" cy="307777"/>
          </a:xfrm>
          <a:prstGeom prst="rect">
            <a:avLst/>
          </a:prstGeom>
          <a:noFill/>
        </p:spPr>
        <p:txBody>
          <a:bodyPr wrap="square" rtlCol="0">
            <a:spAutoFit/>
          </a:bodyPr>
          <a:lstStyle/>
          <a:p>
            <a:r>
              <a:rPr lang="en-US" sz="1400" b="0" i="0" u="none" strike="noStrike" baseline="0" dirty="0">
                <a:latin typeface="Encode Sans Normal Black"/>
              </a:rPr>
              <a:t>Am J Prev Med 2021;61(6):e305−e312.</a:t>
            </a:r>
            <a:endParaRPr lang="en-US" sz="1400" dirty="0">
              <a:latin typeface="Encode Sans Normal Black"/>
            </a:endParaRPr>
          </a:p>
        </p:txBody>
      </p:sp>
    </p:spTree>
    <p:extLst>
      <p:ext uri="{BB962C8B-B14F-4D97-AF65-F5344CB8AC3E}">
        <p14:creationId xmlns:p14="http://schemas.microsoft.com/office/powerpoint/2010/main" val="277121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31F54-495E-402E-93E0-038B2D155265}"/>
              </a:ext>
            </a:extLst>
          </p:cNvPr>
          <p:cNvSpPr>
            <a:spLocks noGrp="1"/>
          </p:cNvSpPr>
          <p:nvPr>
            <p:ph type="body" sz="quarter" idx="10"/>
          </p:nvPr>
        </p:nvSpPr>
        <p:spPr/>
        <p:txBody>
          <a:bodyPr/>
          <a:lstStyle/>
          <a:p>
            <a:r>
              <a:rPr lang="en-US" dirty="0"/>
              <a:t>PCL Outreach</a:t>
            </a:r>
          </a:p>
        </p:txBody>
      </p:sp>
      <p:pic>
        <p:nvPicPr>
          <p:cNvPr id="4" name="Picture 3">
            <a:extLst>
              <a:ext uri="{FF2B5EF4-FFF2-40B4-BE49-F238E27FC236}">
                <a16:creationId xmlns:a16="http://schemas.microsoft.com/office/drawing/2014/main" id="{0C7DD2E4-9FAA-407F-BA9F-ACF30F053934}"/>
              </a:ext>
            </a:extLst>
          </p:cNvPr>
          <p:cNvPicPr>
            <a:picLocks noChangeAspect="1"/>
          </p:cNvPicPr>
          <p:nvPr/>
        </p:nvPicPr>
        <p:blipFill>
          <a:blip r:embed="rId3"/>
          <a:stretch>
            <a:fillRect/>
          </a:stretch>
        </p:blipFill>
        <p:spPr>
          <a:xfrm>
            <a:off x="1150066" y="1267439"/>
            <a:ext cx="6686550" cy="4972050"/>
          </a:xfrm>
          <a:prstGeom prst="rect">
            <a:avLst/>
          </a:prstGeom>
        </p:spPr>
      </p:pic>
    </p:spTree>
    <p:extLst>
      <p:ext uri="{BB962C8B-B14F-4D97-AF65-F5344CB8AC3E}">
        <p14:creationId xmlns:p14="http://schemas.microsoft.com/office/powerpoint/2010/main" val="352307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Outcomes: PCL Driven Referrals</a:t>
            </a:r>
          </a:p>
        </p:txBody>
      </p:sp>
      <p:sp>
        <p:nvSpPr>
          <p:cNvPr id="4" name="Text Placeholder 3"/>
          <p:cNvSpPr>
            <a:spLocks noGrp="1"/>
          </p:cNvSpPr>
          <p:nvPr>
            <p:ph type="body" sz="quarter" idx="11"/>
          </p:nvPr>
        </p:nvSpPr>
        <p:spPr>
          <a:xfrm>
            <a:off x="530087" y="5820498"/>
            <a:ext cx="8196210" cy="697134"/>
          </a:xfrm>
        </p:spPr>
        <p:txBody>
          <a:bodyPr/>
          <a:lstStyle/>
          <a:p>
            <a:r>
              <a:rPr lang="en-US" dirty="0"/>
              <a:t>Over 3,000 referrals, averaging 109 referrals / </a:t>
            </a:r>
            <a:r>
              <a:rPr lang="en-US" dirty="0" err="1"/>
              <a:t>mo</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3870"/>
          <a:stretch/>
        </p:blipFill>
        <p:spPr>
          <a:xfrm>
            <a:off x="530087" y="667773"/>
            <a:ext cx="7924800" cy="5136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13" y="757637"/>
            <a:ext cx="7981244" cy="5804541"/>
          </a:xfrm>
          <a:prstGeom prst="rect">
            <a:avLst/>
          </a:prstGeom>
        </p:spPr>
      </p:pic>
    </p:spTree>
    <p:extLst>
      <p:ext uri="{BB962C8B-B14F-4D97-AF65-F5344CB8AC3E}">
        <p14:creationId xmlns:p14="http://schemas.microsoft.com/office/powerpoint/2010/main" val="1729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48FAAB1-5409-4BF2-9E8F-E82AE0158CFA}"/>
              </a:ext>
            </a:extLst>
          </p:cNvPr>
          <p:cNvSpPr>
            <a:spLocks noGrp="1"/>
          </p:cNvSpPr>
          <p:nvPr>
            <p:ph type="body" sz="quarter" idx="10"/>
          </p:nvPr>
        </p:nvSpPr>
        <p:spPr>
          <a:xfrm>
            <a:off x="479669" y="2503714"/>
            <a:ext cx="8184662" cy="1850571"/>
          </a:xfrm>
        </p:spPr>
        <p:txBody>
          <a:bodyPr>
            <a:noAutofit/>
          </a:bodyPr>
          <a:lstStyle/>
          <a:p>
            <a:r>
              <a:rPr lang="en-US" sz="5400" dirty="0"/>
              <a:t>ADS Perspective on the Primary Care Liaison</a:t>
            </a:r>
          </a:p>
        </p:txBody>
      </p:sp>
    </p:spTree>
    <p:extLst>
      <p:ext uri="{BB962C8B-B14F-4D97-AF65-F5344CB8AC3E}">
        <p14:creationId xmlns:p14="http://schemas.microsoft.com/office/powerpoint/2010/main" val="14207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297B4-40BC-487A-9DE5-460741CEE602}"/>
              </a:ext>
            </a:extLst>
          </p:cNvPr>
          <p:cNvSpPr>
            <a:spLocks noGrp="1"/>
          </p:cNvSpPr>
          <p:nvPr>
            <p:ph type="body" sz="quarter" idx="10"/>
          </p:nvPr>
        </p:nvSpPr>
        <p:spPr>
          <a:xfrm>
            <a:off x="671757" y="361252"/>
            <a:ext cx="8184662" cy="991998"/>
          </a:xfrm>
        </p:spPr>
        <p:txBody>
          <a:bodyPr/>
          <a:lstStyle/>
          <a:p>
            <a:r>
              <a:rPr lang="en-US" dirty="0"/>
              <a:t>Why a Primary Care Liaison Role at an AAA?</a:t>
            </a:r>
          </a:p>
        </p:txBody>
      </p:sp>
      <p:sp>
        <p:nvSpPr>
          <p:cNvPr id="3" name="Text Placeholder 2">
            <a:extLst>
              <a:ext uri="{FF2B5EF4-FFF2-40B4-BE49-F238E27FC236}">
                <a16:creationId xmlns:a16="http://schemas.microsoft.com/office/drawing/2014/main" id="{6240AF1F-121A-48C1-A11A-697E96FFA452}"/>
              </a:ext>
            </a:extLst>
          </p:cNvPr>
          <p:cNvSpPr>
            <a:spLocks noGrp="1"/>
          </p:cNvSpPr>
          <p:nvPr>
            <p:ph type="body" sz="quarter" idx="11"/>
          </p:nvPr>
        </p:nvSpPr>
        <p:spPr>
          <a:xfrm>
            <a:off x="659305" y="1167063"/>
            <a:ext cx="8196210" cy="4828674"/>
          </a:xfrm>
        </p:spPr>
        <p:txBody>
          <a:bodyPr/>
          <a:lstStyle/>
          <a:p>
            <a:pPr>
              <a:spcBef>
                <a:spcPts val="1200"/>
              </a:spcBef>
            </a:pPr>
            <a:r>
              <a:rPr lang="en-US" dirty="0"/>
              <a:t>Build </a:t>
            </a:r>
            <a:r>
              <a:rPr lang="en-US" i="1" dirty="0"/>
              <a:t>sustained</a:t>
            </a:r>
            <a:r>
              <a:rPr lang="en-US" dirty="0"/>
              <a:t> linkages with clinics and health systems</a:t>
            </a:r>
          </a:p>
          <a:p>
            <a:pPr>
              <a:spcBef>
                <a:spcPts val="1200"/>
              </a:spcBef>
            </a:pPr>
            <a:r>
              <a:rPr lang="en-US" dirty="0"/>
              <a:t>Increase visibility and credibility of AAAs (AAAs become seen as part and parcel of primary care)</a:t>
            </a:r>
          </a:p>
          <a:p>
            <a:pPr>
              <a:spcBef>
                <a:spcPts val="1200"/>
              </a:spcBef>
            </a:pPr>
            <a:r>
              <a:rPr lang="en-US" dirty="0"/>
              <a:t>Encourage and facilitate ongoing communication</a:t>
            </a:r>
          </a:p>
          <a:p>
            <a:pPr>
              <a:spcBef>
                <a:spcPts val="1200"/>
              </a:spcBef>
            </a:pPr>
            <a:r>
              <a:rPr lang="en-US" dirty="0"/>
              <a:t>Increase awareness of AAA resources and facilitate their integration into an individual’s primary care</a:t>
            </a:r>
          </a:p>
          <a:p>
            <a:pPr>
              <a:spcBef>
                <a:spcPts val="1200"/>
              </a:spcBef>
            </a:pPr>
            <a:endParaRPr lang="en-US" dirty="0"/>
          </a:p>
        </p:txBody>
      </p:sp>
      <p:pic>
        <p:nvPicPr>
          <p:cNvPr id="1026" name="Picture 2" descr="https://www.nwgwec.org/wp-content/uploads/2023/03/AAA-Poster-1.jpg">
            <a:extLst>
              <a:ext uri="{FF2B5EF4-FFF2-40B4-BE49-F238E27FC236}">
                <a16:creationId xmlns:a16="http://schemas.microsoft.com/office/drawing/2014/main" id="{199D7751-E8D4-45E0-B86B-1132C5B3F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712" b="-1685"/>
          <a:stretch/>
        </p:blipFill>
        <p:spPr bwMode="auto">
          <a:xfrm>
            <a:off x="2508586" y="4242605"/>
            <a:ext cx="4126828" cy="222800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usc-powerpoint.officeapps.live.com/pods/GetClipboardImage.ashx?Id=d9bce34e-f813-4395-9052-0acf34e8eadc&amp;DC=PUS7&amp;pkey=48dce95b-58e5-421d-9f04-de7c374b23da&amp;wdwaccluster=PUS7">
            <a:extLst>
              <a:ext uri="{FF2B5EF4-FFF2-40B4-BE49-F238E27FC236}">
                <a16:creationId xmlns:a16="http://schemas.microsoft.com/office/drawing/2014/main" id="{F38FC600-7DF6-4812-AE0B-CF15728C504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https://usc-powerpoint.officeapps.live.com/pods/GetClipboardImage.ashx?Id=d9bce34e-f813-4395-9052-0acf34e8eadc&amp;DC=PUS7&amp;pkey=48dce95b-58e5-421d-9f04-de7c374b23da&amp;wdwaccluster=PUS7">
            <a:extLst>
              <a:ext uri="{FF2B5EF4-FFF2-40B4-BE49-F238E27FC236}">
                <a16:creationId xmlns:a16="http://schemas.microsoft.com/office/drawing/2014/main" id="{87469437-707B-4E32-80F2-C8FA1624991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https://usc-powerpoint.officeapps.live.com/pods/GetClipboardImage.ashx?Id=5913a6a2-88db-4c3b-9109-bfe4c381951d&amp;DC=PUS7&amp;pkey=a65de9ce-dccb-4a92-8652-6a0050f2e1f5&amp;wdwaccluster=PUS7">
            <a:extLst>
              <a:ext uri="{FF2B5EF4-FFF2-40B4-BE49-F238E27FC236}">
                <a16:creationId xmlns:a16="http://schemas.microsoft.com/office/drawing/2014/main" id="{0E98946C-B1A4-40B4-B54E-C0B4CA1C0AEE}"/>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0296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1757" y="348843"/>
            <a:ext cx="8184662" cy="592061"/>
          </a:xfrm>
        </p:spPr>
        <p:txBody>
          <a:bodyPr/>
          <a:lstStyle/>
          <a:p>
            <a:r>
              <a:rPr lang="en-US" dirty="0"/>
              <a:t>ADS Success Story: Outreach during COVID-19</a:t>
            </a:r>
          </a:p>
        </p:txBody>
      </p:sp>
      <p:sp>
        <p:nvSpPr>
          <p:cNvPr id="3" name="Text Placeholder 2"/>
          <p:cNvSpPr>
            <a:spLocks noGrp="1"/>
          </p:cNvSpPr>
          <p:nvPr>
            <p:ph type="body" sz="quarter" idx="11"/>
          </p:nvPr>
        </p:nvSpPr>
        <p:spPr>
          <a:xfrm>
            <a:off x="671757" y="1445202"/>
            <a:ext cx="5171694" cy="4359250"/>
          </a:xfrm>
        </p:spPr>
        <p:txBody>
          <a:bodyPr/>
          <a:lstStyle/>
          <a:p>
            <a:pPr>
              <a:lnSpc>
                <a:spcPct val="107000"/>
              </a:lnSpc>
              <a:spcAft>
                <a:spcPts val="800"/>
              </a:spcAft>
              <a:buSzPts val="1200"/>
            </a:pPr>
            <a:r>
              <a:rPr lang="en-US" sz="1800" dirty="0">
                <a:effectLst/>
                <a:latin typeface="Open Sans Light" panose="020B0306030504020204" pitchFamily="34" charset="0"/>
                <a:ea typeface="Open Sans Light" panose="020B0306030504020204" pitchFamily="34" charset="0"/>
                <a:cs typeface="Open Sans Light" panose="020B0306030504020204" pitchFamily="34" charset="0"/>
              </a:rPr>
              <a:t>Meeting clinical contacts where they are at (virtual vs in-person).</a:t>
            </a:r>
          </a:p>
          <a:p>
            <a:pPr>
              <a:lnSpc>
                <a:spcPct val="107000"/>
              </a:lnSpc>
              <a:spcAft>
                <a:spcPts val="800"/>
              </a:spcAft>
              <a:buSzPts val="12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Successful c</a:t>
            </a:r>
            <a:r>
              <a:rPr lang="en-US" sz="1800" dirty="0">
                <a:effectLst/>
                <a:latin typeface="Open Sans Light" panose="020B0306030504020204" pitchFamily="34" charset="0"/>
                <a:ea typeface="Open Sans Light" panose="020B0306030504020204" pitchFamily="34" charset="0"/>
                <a:cs typeface="Open Sans Light" panose="020B0306030504020204" pitchFamily="34" charset="0"/>
              </a:rPr>
              <a:t>onnection with a </a:t>
            </a:r>
            <a:r>
              <a:rPr lang="en-US" sz="1800" b="1" dirty="0">
                <a:effectLst/>
                <a:latin typeface="Open Sans Light" panose="020B0306030504020204" pitchFamily="34" charset="0"/>
                <a:ea typeface="Open Sans Light" panose="020B0306030504020204" pitchFamily="34" charset="0"/>
                <a:cs typeface="Open Sans Light" panose="020B0306030504020204" pitchFamily="34" charset="0"/>
              </a:rPr>
              <a:t>Community Resource Specialist from Kaiser Northgate Clinic</a:t>
            </a:r>
            <a:r>
              <a:rPr lang="en-US" sz="1800" dirty="0">
                <a:effectLst/>
                <a:latin typeface="Open Sans Light" panose="020B0306030504020204" pitchFamily="34" charset="0"/>
                <a:ea typeface="Open Sans Light" panose="020B0306030504020204" pitchFamily="34" charset="0"/>
                <a:cs typeface="Open Sans Light" panose="020B0306030504020204" pitchFamily="34" charset="0"/>
              </a:rPr>
              <a:t> during a virtual meeting hosted by our Community Living Connections network of providers, including healthcare teams. </a:t>
            </a:r>
          </a:p>
          <a:p>
            <a:pPr>
              <a:lnSpc>
                <a:spcPct val="107000"/>
              </a:lnSpc>
              <a:spcAft>
                <a:spcPts val="800"/>
              </a:spcAft>
              <a:buSzPts val="12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This Community Resource Specialist (champion) opened doors that forged connections with all King County Kaiser clinics. </a:t>
            </a:r>
            <a:endParaRPr lang="en-US" sz="18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id="{7B4D5AAD-8F4B-4B9A-8E48-DCD0B343D3B1}"/>
              </a:ext>
            </a:extLst>
          </p:cNvPr>
          <p:cNvPicPr>
            <a:picLocks noChangeAspect="1"/>
          </p:cNvPicPr>
          <p:nvPr/>
        </p:nvPicPr>
        <p:blipFill>
          <a:blip r:embed="rId3"/>
          <a:srcRect t="54189"/>
          <a:stretch/>
        </p:blipFill>
        <p:spPr>
          <a:xfrm>
            <a:off x="5977504" y="1963730"/>
            <a:ext cx="2696035" cy="2705517"/>
          </a:xfrm>
          <a:prstGeom prst="rect">
            <a:avLst/>
          </a:prstGeom>
        </p:spPr>
      </p:pic>
    </p:spTree>
    <p:extLst>
      <p:ext uri="{BB962C8B-B14F-4D97-AF65-F5344CB8AC3E}">
        <p14:creationId xmlns:p14="http://schemas.microsoft.com/office/powerpoint/2010/main" val="3778074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6B946-BA20-D17E-A23D-CBEF689D5B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2E14BFF-1493-9877-7CE7-81BCD894BF59}"/>
              </a:ext>
            </a:extLst>
          </p:cNvPr>
          <p:cNvSpPr>
            <a:spLocks noGrp="1"/>
          </p:cNvSpPr>
          <p:nvPr>
            <p:ph type="body" sz="quarter" idx="10"/>
          </p:nvPr>
        </p:nvSpPr>
        <p:spPr>
          <a:xfrm>
            <a:off x="671757" y="331657"/>
            <a:ext cx="8184662" cy="991998"/>
          </a:xfrm>
        </p:spPr>
        <p:txBody>
          <a:bodyPr/>
          <a:lstStyle/>
          <a:p>
            <a:r>
              <a:rPr lang="en-US" dirty="0"/>
              <a:t>ADS Success Story: The Power of Existing Relationships</a:t>
            </a:r>
          </a:p>
        </p:txBody>
      </p:sp>
      <p:pic>
        <p:nvPicPr>
          <p:cNvPr id="4" name="Picture 3">
            <a:extLst>
              <a:ext uri="{FF2B5EF4-FFF2-40B4-BE49-F238E27FC236}">
                <a16:creationId xmlns:a16="http://schemas.microsoft.com/office/drawing/2014/main" id="{356D7C68-B222-CB50-8F66-99438D351014}"/>
              </a:ext>
            </a:extLst>
          </p:cNvPr>
          <p:cNvPicPr>
            <a:picLocks noChangeAspect="1"/>
          </p:cNvPicPr>
          <p:nvPr/>
        </p:nvPicPr>
        <p:blipFill>
          <a:blip r:embed="rId3"/>
          <a:srcRect b="48293"/>
          <a:stretch/>
        </p:blipFill>
        <p:spPr>
          <a:xfrm>
            <a:off x="6255764" y="2084294"/>
            <a:ext cx="2696035" cy="2689412"/>
          </a:xfrm>
          <a:prstGeom prst="rect">
            <a:avLst/>
          </a:prstGeom>
        </p:spPr>
      </p:pic>
      <p:sp>
        <p:nvSpPr>
          <p:cNvPr id="10" name="TextBox 9">
            <a:extLst>
              <a:ext uri="{FF2B5EF4-FFF2-40B4-BE49-F238E27FC236}">
                <a16:creationId xmlns:a16="http://schemas.microsoft.com/office/drawing/2014/main" id="{8F591FF5-377B-0DAC-BDD0-685E9CE7EDB7}"/>
              </a:ext>
            </a:extLst>
          </p:cNvPr>
          <p:cNvSpPr txBox="1"/>
          <p:nvPr/>
        </p:nvSpPr>
        <p:spPr>
          <a:xfrm>
            <a:off x="671757" y="1708418"/>
            <a:ext cx="5452652" cy="4016484"/>
          </a:xfrm>
          <a:prstGeom prst="rect">
            <a:avLst/>
          </a:prstGeom>
          <a:noFill/>
        </p:spPr>
        <p:txBody>
          <a:bodyPr wrap="square">
            <a:spAutoFit/>
          </a:bodyPr>
          <a:lstStyle/>
          <a:p>
            <a:pPr marL="285750" indent="-285750">
              <a:buFont typeface="Arial" panose="020B0604020202020204" pitchFamily="34" charset="0"/>
              <a:buChar char="•"/>
            </a:pPr>
            <a:r>
              <a:rPr lang="en-US" sz="17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Working with a known network of geriatrics champions (</a:t>
            </a:r>
            <a:r>
              <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 former Swedish geriatric medicine fellow) who is now the </a:t>
            </a:r>
            <a:r>
              <a:rPr lang="en-US" sz="1700" b="1"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Specialty Director of Geriatrics at </a:t>
            </a:r>
            <a:r>
              <a:rPr lang="en-US" sz="1700" b="1"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HealthPoint</a:t>
            </a:r>
            <a:r>
              <a:rPr lang="en-US" sz="1700" b="1"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in Redmond.</a:t>
            </a:r>
            <a:r>
              <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endPar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We were able to meet quickly due to our partnership with NW GWEC.  I was excited to be a part of the clinic’s goal of developing ready access to the PCL’s recorded Aging Programs &amp; Services presentation available in a cloud-based location for others across </a:t>
            </a:r>
            <a:r>
              <a:rPr lang="en-US" sz="1700"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HealthPoint</a:t>
            </a:r>
            <a:r>
              <a:rPr lang="en-US" sz="17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(14 clinic locations). </a:t>
            </a:r>
            <a:endPar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r>
              <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p>
          <a:p>
            <a:pPr marL="285750" indent="-285750">
              <a:buFont typeface="Arial" panose="020B0604020202020204" pitchFamily="34" charset="0"/>
              <a:buChar char="•"/>
            </a:pPr>
            <a:r>
              <a:rPr lang="en-US" sz="1700"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HealthPoint</a:t>
            </a:r>
            <a:r>
              <a:rPr lang="en-US" sz="1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clinic reported, “</a:t>
            </a:r>
            <a:r>
              <a:rPr lang="en-US" sz="1700" i="1"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[Your presentation] was so informative. I already have patients I will be referring using the online form.” </a:t>
            </a:r>
            <a:endParaRPr lang="en-US" sz="17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72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4055B0-BB7F-49F7-B5E4-731AB088142C}"/>
              </a:ext>
            </a:extLst>
          </p:cNvPr>
          <p:cNvSpPr>
            <a:spLocks noGrp="1"/>
          </p:cNvSpPr>
          <p:nvPr>
            <p:ph type="body" sz="quarter" idx="10"/>
          </p:nvPr>
        </p:nvSpPr>
        <p:spPr/>
        <p:txBody>
          <a:bodyPr/>
          <a:lstStyle/>
          <a:p>
            <a:r>
              <a:rPr lang="en-US" dirty="0"/>
              <a:t>Land Acknowledgement</a:t>
            </a:r>
          </a:p>
        </p:txBody>
      </p:sp>
      <p:sp>
        <p:nvSpPr>
          <p:cNvPr id="3" name="Text Placeholder 2">
            <a:extLst>
              <a:ext uri="{FF2B5EF4-FFF2-40B4-BE49-F238E27FC236}">
                <a16:creationId xmlns:a16="http://schemas.microsoft.com/office/drawing/2014/main" id="{33824279-E3E9-4CF7-9FF1-853C3CBB2917}"/>
              </a:ext>
            </a:extLst>
          </p:cNvPr>
          <p:cNvSpPr>
            <a:spLocks noGrp="1"/>
          </p:cNvSpPr>
          <p:nvPr>
            <p:ph type="body" sz="quarter" idx="11"/>
          </p:nvPr>
        </p:nvSpPr>
        <p:spPr>
          <a:xfrm>
            <a:off x="659305" y="1650387"/>
            <a:ext cx="8197114" cy="2273027"/>
          </a:xfrm>
        </p:spPr>
        <p:txBody>
          <a:bodyPr/>
          <a:lstStyle/>
          <a:p>
            <a:pPr marL="0" indent="0">
              <a:buNone/>
            </a:pPr>
            <a:r>
              <a:rPr lang="en-US" sz="2800" b="1" dirty="0"/>
              <a:t>We acknowledge the Coast Salish peoples of this land, the land which touches the shared waters of all tribes and bands within the Suquamish, Tulalip and Muckleshoot nations.</a:t>
            </a:r>
            <a:endParaRPr lang="en-US" sz="2800" dirty="0"/>
          </a:p>
          <a:p>
            <a:endParaRPr lang="en-US" sz="2800" dirty="0"/>
          </a:p>
        </p:txBody>
      </p:sp>
      <p:pic>
        <p:nvPicPr>
          <p:cNvPr id="5" name="Picture 4">
            <a:extLst>
              <a:ext uri="{FF2B5EF4-FFF2-40B4-BE49-F238E27FC236}">
                <a16:creationId xmlns:a16="http://schemas.microsoft.com/office/drawing/2014/main" id="{30360F01-B98F-4BDF-A5EA-774C339CAF4B}"/>
              </a:ext>
            </a:extLst>
          </p:cNvPr>
          <p:cNvPicPr>
            <a:picLocks noChangeAspect="1"/>
          </p:cNvPicPr>
          <p:nvPr/>
        </p:nvPicPr>
        <p:blipFill rotWithShape="1">
          <a:blip r:embed="rId3"/>
          <a:srcRect r="1040"/>
          <a:stretch/>
        </p:blipFill>
        <p:spPr>
          <a:xfrm>
            <a:off x="762000" y="3524250"/>
            <a:ext cx="7540752" cy="2552700"/>
          </a:xfrm>
          <a:prstGeom prst="rect">
            <a:avLst/>
          </a:prstGeom>
        </p:spPr>
      </p:pic>
    </p:spTree>
    <p:extLst>
      <p:ext uri="{BB962C8B-B14F-4D97-AF65-F5344CB8AC3E}">
        <p14:creationId xmlns:p14="http://schemas.microsoft.com/office/powerpoint/2010/main" val="225674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A96480-4214-4234-8534-F02D3ADDFC0D}"/>
              </a:ext>
            </a:extLst>
          </p:cNvPr>
          <p:cNvSpPr>
            <a:spLocks noGrp="1"/>
          </p:cNvSpPr>
          <p:nvPr>
            <p:ph type="body" sz="quarter" idx="10"/>
          </p:nvPr>
        </p:nvSpPr>
        <p:spPr/>
        <p:txBody>
          <a:bodyPr/>
          <a:lstStyle/>
          <a:p>
            <a:r>
              <a:rPr lang="en-US" dirty="0"/>
              <a:t>ADS Success Story: Leveraging Social Media to Maintain Connections</a:t>
            </a:r>
          </a:p>
        </p:txBody>
      </p:sp>
      <p:sp>
        <p:nvSpPr>
          <p:cNvPr id="3" name="Text Placeholder 2">
            <a:extLst>
              <a:ext uri="{FF2B5EF4-FFF2-40B4-BE49-F238E27FC236}">
                <a16:creationId xmlns:a16="http://schemas.microsoft.com/office/drawing/2014/main" id="{BF275FB8-060A-4016-9F35-E7E54CBEE17F}"/>
              </a:ext>
            </a:extLst>
          </p:cNvPr>
          <p:cNvSpPr>
            <a:spLocks noGrp="1"/>
          </p:cNvSpPr>
          <p:nvPr>
            <p:ph type="body" sz="quarter" idx="11"/>
          </p:nvPr>
        </p:nvSpPr>
        <p:spPr>
          <a:xfrm>
            <a:off x="659305" y="1275347"/>
            <a:ext cx="4243621" cy="3009900"/>
          </a:xfrm>
        </p:spPr>
        <p:txBody>
          <a:bodyPr/>
          <a:lstStyle/>
          <a:p>
            <a:pPr>
              <a:buFont typeface="Arial" panose="020B0604020202020204" pitchFamily="34" charset="0"/>
              <a:buChar char="•"/>
            </a:pPr>
            <a:r>
              <a:rPr lang="en-US" sz="1700" dirty="0"/>
              <a:t>Working existing relationships in the Aging Network - Asian Counseling &amp; Referral Services (ACRS) connections (daughter is a nurse).</a:t>
            </a:r>
          </a:p>
          <a:p>
            <a:pPr marL="0" indent="0">
              <a:buNone/>
            </a:pPr>
            <a:endParaRPr lang="en-US" sz="1700" dirty="0"/>
          </a:p>
          <a:p>
            <a:pPr>
              <a:buFont typeface="Arial" panose="020B0604020202020204" pitchFamily="34" charset="0"/>
              <a:buChar char="•"/>
            </a:pPr>
            <a:r>
              <a:rPr lang="en-US" sz="1700" dirty="0"/>
              <a:t>PCL’s connection with a nurse who started at one clinic (</a:t>
            </a:r>
            <a:r>
              <a:rPr lang="en-US" sz="1700" dirty="0" err="1"/>
              <a:t>HealthPoint</a:t>
            </a:r>
            <a:r>
              <a:rPr lang="en-US" sz="1700" dirty="0"/>
              <a:t>), but moved to another clinic (ICHS) which restarted a connection that had dried up due to staff turn-over.</a:t>
            </a:r>
          </a:p>
          <a:p>
            <a:pPr>
              <a:buFont typeface="Arial" panose="020B0604020202020204" pitchFamily="34" charset="0"/>
              <a:buChar char="•"/>
            </a:pPr>
            <a:endParaRPr lang="en-US" sz="1700" dirty="0"/>
          </a:p>
          <a:p>
            <a:pPr>
              <a:buFont typeface="Arial" panose="020B0604020202020204" pitchFamily="34" charset="0"/>
              <a:buChar char="•"/>
            </a:pPr>
            <a:r>
              <a:rPr lang="en-US" sz="1700" dirty="0"/>
              <a:t>Demonstrating the importance of maintaining relationships with one champion and leveraging social media (LinkedIn). </a:t>
            </a:r>
          </a:p>
          <a:p>
            <a:pPr>
              <a:buFont typeface="Arial" panose="020B0604020202020204" pitchFamily="34" charset="0"/>
              <a:buChar char="•"/>
            </a:pPr>
            <a:endParaRPr lang="en-US" sz="1700" dirty="0"/>
          </a:p>
        </p:txBody>
      </p:sp>
      <p:sp>
        <p:nvSpPr>
          <p:cNvPr id="4" name="AutoShape 2" descr="LinkedIn Marketing: The Complete Guide to Boost Your Strategy | Sprout  Social">
            <a:extLst>
              <a:ext uri="{FF2B5EF4-FFF2-40B4-BE49-F238E27FC236}">
                <a16:creationId xmlns:a16="http://schemas.microsoft.com/office/drawing/2014/main" id="{2F8286C7-60FB-484B-B045-A5CBB8FC373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202B46B-AEAD-4E46-98A3-1E828811F840}"/>
              </a:ext>
            </a:extLst>
          </p:cNvPr>
          <p:cNvPicPr>
            <a:picLocks noChangeAspect="1"/>
          </p:cNvPicPr>
          <p:nvPr/>
        </p:nvPicPr>
        <p:blipFill>
          <a:blip r:embed="rId3"/>
          <a:stretch>
            <a:fillRect/>
          </a:stretch>
        </p:blipFill>
        <p:spPr>
          <a:xfrm>
            <a:off x="5041977" y="1275347"/>
            <a:ext cx="3800475" cy="3009900"/>
          </a:xfrm>
          <a:prstGeom prst="rect">
            <a:avLst/>
          </a:prstGeom>
        </p:spPr>
      </p:pic>
    </p:spTree>
    <p:extLst>
      <p:ext uri="{BB962C8B-B14F-4D97-AF65-F5344CB8AC3E}">
        <p14:creationId xmlns:p14="http://schemas.microsoft.com/office/powerpoint/2010/main" val="205720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C27D5-4983-4E79-8903-08D1CB5C5546}"/>
              </a:ext>
            </a:extLst>
          </p:cNvPr>
          <p:cNvSpPr>
            <a:spLocks noGrp="1"/>
          </p:cNvSpPr>
          <p:nvPr>
            <p:ph type="body" sz="quarter" idx="10"/>
          </p:nvPr>
        </p:nvSpPr>
        <p:spPr>
          <a:xfrm>
            <a:off x="659305" y="312797"/>
            <a:ext cx="8184662" cy="735715"/>
          </a:xfrm>
        </p:spPr>
        <p:txBody>
          <a:bodyPr/>
          <a:lstStyle/>
          <a:p>
            <a:r>
              <a:rPr lang="en-US" dirty="0"/>
              <a:t>Phung’s Approach to Outreach</a:t>
            </a:r>
          </a:p>
        </p:txBody>
      </p:sp>
      <p:sp>
        <p:nvSpPr>
          <p:cNvPr id="3" name="Text Placeholder 2">
            <a:extLst>
              <a:ext uri="{FF2B5EF4-FFF2-40B4-BE49-F238E27FC236}">
                <a16:creationId xmlns:a16="http://schemas.microsoft.com/office/drawing/2014/main" id="{C89AEDD0-1952-4D46-8150-54B3295C524D}"/>
              </a:ext>
            </a:extLst>
          </p:cNvPr>
          <p:cNvSpPr>
            <a:spLocks noGrp="1"/>
          </p:cNvSpPr>
          <p:nvPr>
            <p:ph type="body" sz="quarter" idx="11"/>
          </p:nvPr>
        </p:nvSpPr>
        <p:spPr>
          <a:xfrm>
            <a:off x="659305" y="1190254"/>
            <a:ext cx="8196210" cy="4828674"/>
          </a:xfrm>
        </p:spPr>
        <p:txBody>
          <a:bodyPr/>
          <a:lstStyle/>
          <a:p>
            <a:r>
              <a:rPr lang="en-US" sz="2300" b="1" dirty="0"/>
              <a:t>Identify all healthcare systems </a:t>
            </a:r>
            <a:r>
              <a:rPr lang="en-US" sz="2300" dirty="0"/>
              <a:t>in King County</a:t>
            </a:r>
          </a:p>
          <a:p>
            <a:r>
              <a:rPr lang="en-US" sz="2300" dirty="0"/>
              <a:t>Create </a:t>
            </a:r>
            <a:r>
              <a:rPr lang="en-US" sz="2300" b="1" dirty="0"/>
              <a:t>list of clinics </a:t>
            </a:r>
            <a:r>
              <a:rPr lang="en-US" sz="2300" dirty="0"/>
              <a:t>for outreach</a:t>
            </a:r>
          </a:p>
          <a:p>
            <a:r>
              <a:rPr lang="en-US" sz="2300" b="1" dirty="0"/>
              <a:t>Intro letter </a:t>
            </a:r>
            <a:r>
              <a:rPr lang="en-US" sz="2300" dirty="0"/>
              <a:t>and </a:t>
            </a:r>
            <a:r>
              <a:rPr lang="en-US" sz="2300" b="1" dirty="0"/>
              <a:t>info packet</a:t>
            </a:r>
          </a:p>
          <a:p>
            <a:r>
              <a:rPr lang="en-US" sz="2300" dirty="0"/>
              <a:t>Use </a:t>
            </a:r>
            <a:r>
              <a:rPr lang="en-US" sz="2300" b="1" dirty="0"/>
              <a:t>existing relationships </a:t>
            </a:r>
            <a:r>
              <a:rPr lang="en-US" sz="2300" dirty="0"/>
              <a:t>to connect with clinics</a:t>
            </a:r>
          </a:p>
          <a:p>
            <a:r>
              <a:rPr lang="en-US" sz="2300" b="1" dirty="0"/>
              <a:t>Drop-in clinic visits </a:t>
            </a:r>
            <a:r>
              <a:rPr lang="en-US" sz="2300" dirty="0"/>
              <a:t>for follow-up contact</a:t>
            </a:r>
            <a:r>
              <a:rPr lang="en-US" sz="2300" b="1" dirty="0"/>
              <a:t> </a:t>
            </a:r>
          </a:p>
          <a:p>
            <a:r>
              <a:rPr lang="en-US" sz="2300" dirty="0"/>
              <a:t>Ask an </a:t>
            </a:r>
            <a:r>
              <a:rPr lang="en-US" sz="2300" b="1" dirty="0"/>
              <a:t>established clinic </a:t>
            </a:r>
            <a:r>
              <a:rPr lang="en-US" sz="2300" dirty="0"/>
              <a:t>to </a:t>
            </a:r>
            <a:r>
              <a:rPr lang="en-US" sz="2300" b="1" dirty="0"/>
              <a:t>connect with other clinics</a:t>
            </a:r>
          </a:p>
          <a:p>
            <a:r>
              <a:rPr lang="en-US" sz="2300" b="1" dirty="0"/>
              <a:t>Fellows/RN trainees </a:t>
            </a:r>
            <a:r>
              <a:rPr lang="en-US" sz="2300" dirty="0"/>
              <a:t>make intro to their clinics</a:t>
            </a:r>
          </a:p>
          <a:p>
            <a:r>
              <a:rPr lang="en-US" sz="2300" dirty="0"/>
              <a:t>Connect with healthcare providers at </a:t>
            </a:r>
            <a:r>
              <a:rPr lang="en-US" sz="2300" b="1" dirty="0"/>
              <a:t>resource fairs</a:t>
            </a:r>
          </a:p>
          <a:p>
            <a:r>
              <a:rPr lang="en-US" sz="2300" dirty="0"/>
              <a:t>Email/call to </a:t>
            </a:r>
            <a:r>
              <a:rPr lang="en-US" sz="2300" b="1" dirty="0"/>
              <a:t>schedule team meetings </a:t>
            </a:r>
          </a:p>
          <a:p>
            <a:r>
              <a:rPr lang="en-US" sz="2300" b="1" dirty="0"/>
              <a:t>Respond to requests </a:t>
            </a:r>
            <a:r>
              <a:rPr lang="en-US" sz="2300" dirty="0"/>
              <a:t>for info and mail out brochures</a:t>
            </a:r>
          </a:p>
        </p:txBody>
      </p:sp>
    </p:spTree>
    <p:extLst>
      <p:ext uri="{BB962C8B-B14F-4D97-AF65-F5344CB8AC3E}">
        <p14:creationId xmlns:p14="http://schemas.microsoft.com/office/powerpoint/2010/main" val="371720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68EE83-1032-4C5A-8829-D1B4F3BA8827}"/>
              </a:ext>
            </a:extLst>
          </p:cNvPr>
          <p:cNvSpPr>
            <a:spLocks noGrp="1"/>
          </p:cNvSpPr>
          <p:nvPr>
            <p:ph type="body" sz="quarter" idx="10"/>
          </p:nvPr>
        </p:nvSpPr>
        <p:spPr>
          <a:xfrm>
            <a:off x="671757" y="2682090"/>
            <a:ext cx="8184662" cy="991998"/>
          </a:xfrm>
        </p:spPr>
        <p:txBody>
          <a:bodyPr>
            <a:normAutofit/>
          </a:bodyPr>
          <a:lstStyle/>
          <a:p>
            <a:r>
              <a:rPr lang="en-US" sz="5400" dirty="0"/>
              <a:t>Implementation Guide</a:t>
            </a:r>
          </a:p>
        </p:txBody>
      </p:sp>
    </p:spTree>
    <p:extLst>
      <p:ext uri="{BB962C8B-B14F-4D97-AF65-F5344CB8AC3E}">
        <p14:creationId xmlns:p14="http://schemas.microsoft.com/office/powerpoint/2010/main" val="2487316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FF973-6224-4A26-90A1-C6259BCE3493}"/>
              </a:ext>
            </a:extLst>
          </p:cNvPr>
          <p:cNvPicPr>
            <a:picLocks noChangeAspect="1"/>
          </p:cNvPicPr>
          <p:nvPr/>
        </p:nvPicPr>
        <p:blipFill>
          <a:blip r:embed="rId3"/>
          <a:stretch>
            <a:fillRect/>
          </a:stretch>
        </p:blipFill>
        <p:spPr>
          <a:xfrm>
            <a:off x="1586133" y="504826"/>
            <a:ext cx="5748117" cy="5453062"/>
          </a:xfrm>
          <a:prstGeom prst="rect">
            <a:avLst/>
          </a:prstGeom>
          <a:ln>
            <a:solidFill>
              <a:schemeClr val="tx1"/>
            </a:solidFill>
          </a:ln>
        </p:spPr>
      </p:pic>
      <p:pic>
        <p:nvPicPr>
          <p:cNvPr id="2" name="Picture 1">
            <a:extLst>
              <a:ext uri="{FF2B5EF4-FFF2-40B4-BE49-F238E27FC236}">
                <a16:creationId xmlns:a16="http://schemas.microsoft.com/office/drawing/2014/main" id="{9D185BCC-F28A-45B2-8F18-53B8E75A0ADA}"/>
              </a:ext>
            </a:extLst>
          </p:cNvPr>
          <p:cNvPicPr>
            <a:picLocks noChangeAspect="1"/>
          </p:cNvPicPr>
          <p:nvPr/>
        </p:nvPicPr>
        <p:blipFill>
          <a:blip r:embed="rId4"/>
          <a:stretch>
            <a:fillRect/>
          </a:stretch>
        </p:blipFill>
        <p:spPr>
          <a:xfrm>
            <a:off x="3798094" y="5116101"/>
            <a:ext cx="1547812" cy="1539975"/>
          </a:xfrm>
          <a:prstGeom prst="rect">
            <a:avLst/>
          </a:prstGeom>
        </p:spPr>
      </p:pic>
      <p:sp>
        <p:nvSpPr>
          <p:cNvPr id="5" name="TextBox 4">
            <a:extLst>
              <a:ext uri="{FF2B5EF4-FFF2-40B4-BE49-F238E27FC236}">
                <a16:creationId xmlns:a16="http://schemas.microsoft.com/office/drawing/2014/main" id="{0C8EC626-7D34-4D3B-9F55-6D58E27002D8}"/>
              </a:ext>
            </a:extLst>
          </p:cNvPr>
          <p:cNvSpPr txBox="1"/>
          <p:nvPr/>
        </p:nvSpPr>
        <p:spPr>
          <a:xfrm>
            <a:off x="2250282" y="6077408"/>
            <a:ext cx="1547812" cy="307777"/>
          </a:xfrm>
          <a:prstGeom prst="rect">
            <a:avLst/>
          </a:prstGeom>
          <a:noFill/>
        </p:spPr>
        <p:txBody>
          <a:bodyPr wrap="square" rtlCol="0">
            <a:spAutoFit/>
          </a:bodyPr>
          <a:lstStyle/>
          <a:p>
            <a:r>
              <a:rPr lang="en-US" sz="1400" b="0" i="0" u="none" strike="noStrike" baseline="0" dirty="0">
                <a:latin typeface="Encode Sans Normal Black"/>
              </a:rPr>
              <a:t>Download Guide:</a:t>
            </a:r>
            <a:endParaRPr lang="en-US" sz="1400" dirty="0">
              <a:latin typeface="Encode Sans Normal Black"/>
            </a:endParaRPr>
          </a:p>
        </p:txBody>
      </p:sp>
    </p:spTree>
    <p:extLst>
      <p:ext uri="{BB962C8B-B14F-4D97-AF65-F5344CB8AC3E}">
        <p14:creationId xmlns:p14="http://schemas.microsoft.com/office/powerpoint/2010/main" val="24270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E3D6F6-CC09-411A-8CCA-524DB66F02DE}"/>
              </a:ext>
            </a:extLst>
          </p:cNvPr>
          <p:cNvSpPr>
            <a:spLocks noGrp="1"/>
          </p:cNvSpPr>
          <p:nvPr>
            <p:ph type="body" sz="quarter" idx="10"/>
          </p:nvPr>
        </p:nvSpPr>
        <p:spPr/>
        <p:txBody>
          <a:bodyPr/>
          <a:lstStyle/>
          <a:p>
            <a:r>
              <a:rPr lang="en-US" dirty="0"/>
              <a:t>Topics Covered</a:t>
            </a:r>
          </a:p>
        </p:txBody>
      </p:sp>
      <p:pic>
        <p:nvPicPr>
          <p:cNvPr id="4" name="Picture 3">
            <a:extLst>
              <a:ext uri="{FF2B5EF4-FFF2-40B4-BE49-F238E27FC236}">
                <a16:creationId xmlns:a16="http://schemas.microsoft.com/office/drawing/2014/main" id="{EE74C475-EBCD-427C-BCA1-2944D642D90D}"/>
              </a:ext>
            </a:extLst>
          </p:cNvPr>
          <p:cNvPicPr>
            <a:picLocks noChangeAspect="1"/>
          </p:cNvPicPr>
          <p:nvPr/>
        </p:nvPicPr>
        <p:blipFill>
          <a:blip r:embed="rId3"/>
          <a:stretch>
            <a:fillRect/>
          </a:stretch>
        </p:blipFill>
        <p:spPr>
          <a:xfrm>
            <a:off x="1268362" y="1046086"/>
            <a:ext cx="6384054" cy="5014980"/>
          </a:xfrm>
          <a:prstGeom prst="rect">
            <a:avLst/>
          </a:prstGeom>
          <a:ln>
            <a:solidFill>
              <a:schemeClr val="tx1"/>
            </a:solidFill>
          </a:ln>
        </p:spPr>
      </p:pic>
    </p:spTree>
    <p:extLst>
      <p:ext uri="{BB962C8B-B14F-4D97-AF65-F5344CB8AC3E}">
        <p14:creationId xmlns:p14="http://schemas.microsoft.com/office/powerpoint/2010/main" val="409135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30DB9-FFCD-4A8C-9120-E9F7E55032B0}"/>
              </a:ext>
            </a:extLst>
          </p:cNvPr>
          <p:cNvSpPr>
            <a:spLocks noGrp="1"/>
          </p:cNvSpPr>
          <p:nvPr>
            <p:ph type="body" sz="quarter" idx="10"/>
          </p:nvPr>
        </p:nvSpPr>
        <p:spPr/>
        <p:txBody>
          <a:bodyPr/>
          <a:lstStyle/>
          <a:p>
            <a:r>
              <a:rPr lang="en-US" dirty="0"/>
              <a:t>Valuable Examples and Ideas</a:t>
            </a:r>
          </a:p>
        </p:txBody>
      </p:sp>
      <p:pic>
        <p:nvPicPr>
          <p:cNvPr id="4" name="Picture 3">
            <a:extLst>
              <a:ext uri="{FF2B5EF4-FFF2-40B4-BE49-F238E27FC236}">
                <a16:creationId xmlns:a16="http://schemas.microsoft.com/office/drawing/2014/main" id="{31044F89-C53F-4B39-B542-46194DA1CCE2}"/>
              </a:ext>
            </a:extLst>
          </p:cNvPr>
          <p:cNvPicPr>
            <a:picLocks noChangeAspect="1"/>
          </p:cNvPicPr>
          <p:nvPr/>
        </p:nvPicPr>
        <p:blipFill>
          <a:blip r:embed="rId3"/>
          <a:stretch>
            <a:fillRect/>
          </a:stretch>
        </p:blipFill>
        <p:spPr>
          <a:xfrm>
            <a:off x="989448" y="1302397"/>
            <a:ext cx="7165104" cy="4253206"/>
          </a:xfrm>
          <a:prstGeom prst="rect">
            <a:avLst/>
          </a:prstGeom>
        </p:spPr>
      </p:pic>
    </p:spTree>
    <p:extLst>
      <p:ext uri="{BB962C8B-B14F-4D97-AF65-F5344CB8AC3E}">
        <p14:creationId xmlns:p14="http://schemas.microsoft.com/office/powerpoint/2010/main" val="4234271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15C1A-77AC-48FE-BED6-AD468AE555B9}"/>
              </a:ext>
            </a:extLst>
          </p:cNvPr>
          <p:cNvSpPr>
            <a:spLocks noGrp="1"/>
          </p:cNvSpPr>
          <p:nvPr>
            <p:ph type="body" sz="quarter" idx="10"/>
          </p:nvPr>
        </p:nvSpPr>
        <p:spPr/>
        <p:txBody>
          <a:bodyPr/>
          <a:lstStyle/>
          <a:p>
            <a:r>
              <a:rPr lang="en-US" dirty="0"/>
              <a:t>What is a Primary Care Liaison?</a:t>
            </a:r>
          </a:p>
        </p:txBody>
      </p:sp>
      <p:pic>
        <p:nvPicPr>
          <p:cNvPr id="4" name="Picture 3">
            <a:extLst>
              <a:ext uri="{FF2B5EF4-FFF2-40B4-BE49-F238E27FC236}">
                <a16:creationId xmlns:a16="http://schemas.microsoft.com/office/drawing/2014/main" id="{FADD93BB-3BE7-49CD-91AB-1355239AC2C4}"/>
              </a:ext>
            </a:extLst>
          </p:cNvPr>
          <p:cNvPicPr>
            <a:picLocks noChangeAspect="1"/>
          </p:cNvPicPr>
          <p:nvPr/>
        </p:nvPicPr>
        <p:blipFill>
          <a:blip r:embed="rId3"/>
          <a:stretch>
            <a:fillRect/>
          </a:stretch>
        </p:blipFill>
        <p:spPr>
          <a:xfrm>
            <a:off x="1018861" y="1009482"/>
            <a:ext cx="7106277" cy="4839036"/>
          </a:xfrm>
          <a:prstGeom prst="rect">
            <a:avLst/>
          </a:prstGeom>
        </p:spPr>
      </p:pic>
    </p:spTree>
    <p:extLst>
      <p:ext uri="{BB962C8B-B14F-4D97-AF65-F5344CB8AC3E}">
        <p14:creationId xmlns:p14="http://schemas.microsoft.com/office/powerpoint/2010/main" val="88189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ADEA8-C6D4-44A3-A065-67E3B2060510}"/>
              </a:ext>
            </a:extLst>
          </p:cNvPr>
          <p:cNvSpPr>
            <a:spLocks noGrp="1"/>
          </p:cNvSpPr>
          <p:nvPr>
            <p:ph type="body" sz="quarter" idx="10"/>
          </p:nvPr>
        </p:nvSpPr>
        <p:spPr/>
        <p:txBody>
          <a:bodyPr/>
          <a:lstStyle/>
          <a:p>
            <a:r>
              <a:rPr lang="en-US" dirty="0"/>
              <a:t>What Does a Primary Care Liaison Do? </a:t>
            </a:r>
          </a:p>
        </p:txBody>
      </p:sp>
      <p:sp>
        <p:nvSpPr>
          <p:cNvPr id="3" name="Text Placeholder 2">
            <a:extLst>
              <a:ext uri="{FF2B5EF4-FFF2-40B4-BE49-F238E27FC236}">
                <a16:creationId xmlns:a16="http://schemas.microsoft.com/office/drawing/2014/main" id="{C72C2534-7AB5-4AB1-B91A-08EAB2E37536}"/>
              </a:ext>
            </a:extLst>
          </p:cNvPr>
          <p:cNvSpPr>
            <a:spLocks noGrp="1"/>
          </p:cNvSpPr>
          <p:nvPr>
            <p:ph type="body" sz="quarter" idx="11"/>
          </p:nvPr>
        </p:nvSpPr>
        <p:spPr>
          <a:xfrm>
            <a:off x="583570" y="1275347"/>
            <a:ext cx="3067121" cy="4828674"/>
          </a:xfrm>
        </p:spPr>
        <p:txBody>
          <a:bodyPr/>
          <a:lstStyle/>
          <a:p>
            <a:pPr marL="0" indent="0">
              <a:buNone/>
            </a:pPr>
            <a:r>
              <a:rPr lang="en-US" dirty="0"/>
              <a:t>Outreach:</a:t>
            </a:r>
          </a:p>
          <a:p>
            <a:r>
              <a:rPr lang="en-US" dirty="0"/>
              <a:t>One-on-one meetings</a:t>
            </a:r>
          </a:p>
          <a:p>
            <a:r>
              <a:rPr lang="en-US" dirty="0"/>
              <a:t>Team meetings or huddles</a:t>
            </a:r>
          </a:p>
          <a:p>
            <a:r>
              <a:rPr lang="en-US" dirty="0"/>
              <a:t>Drop-in and Drop-off visits</a:t>
            </a:r>
          </a:p>
          <a:p>
            <a:r>
              <a:rPr lang="en-US" dirty="0"/>
              <a:t>Visits with trainees</a:t>
            </a:r>
          </a:p>
          <a:p>
            <a:r>
              <a:rPr lang="en-US" dirty="0"/>
              <a:t>Virtual Visits</a:t>
            </a:r>
          </a:p>
        </p:txBody>
      </p:sp>
      <p:pic>
        <p:nvPicPr>
          <p:cNvPr id="4" name="Picture 3">
            <a:extLst>
              <a:ext uri="{FF2B5EF4-FFF2-40B4-BE49-F238E27FC236}">
                <a16:creationId xmlns:a16="http://schemas.microsoft.com/office/drawing/2014/main" id="{917B7913-577F-4869-8B03-4DB9B61D9682}"/>
              </a:ext>
            </a:extLst>
          </p:cNvPr>
          <p:cNvPicPr>
            <a:picLocks noChangeAspect="1"/>
          </p:cNvPicPr>
          <p:nvPr/>
        </p:nvPicPr>
        <p:blipFill>
          <a:blip r:embed="rId3"/>
          <a:stretch>
            <a:fillRect/>
          </a:stretch>
        </p:blipFill>
        <p:spPr>
          <a:xfrm>
            <a:off x="3562503" y="1195067"/>
            <a:ext cx="5581497" cy="4573075"/>
          </a:xfrm>
          <a:prstGeom prst="rect">
            <a:avLst/>
          </a:prstGeom>
        </p:spPr>
      </p:pic>
    </p:spTree>
    <p:extLst>
      <p:ext uri="{BB962C8B-B14F-4D97-AF65-F5344CB8AC3E}">
        <p14:creationId xmlns:p14="http://schemas.microsoft.com/office/powerpoint/2010/main" val="3754425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27436E-7524-49BC-A4F6-AC2D727D6E74}"/>
              </a:ext>
            </a:extLst>
          </p:cNvPr>
          <p:cNvSpPr>
            <a:spLocks noGrp="1"/>
          </p:cNvSpPr>
          <p:nvPr>
            <p:ph type="body" sz="quarter" idx="10"/>
          </p:nvPr>
        </p:nvSpPr>
        <p:spPr/>
        <p:txBody>
          <a:bodyPr/>
          <a:lstStyle/>
          <a:p>
            <a:r>
              <a:rPr lang="en-US" dirty="0"/>
              <a:t>Organizational Readiness</a:t>
            </a:r>
          </a:p>
        </p:txBody>
      </p:sp>
      <p:pic>
        <p:nvPicPr>
          <p:cNvPr id="5124" name="Picture 4" descr="Organizational Challenges Photos, Images &amp; Pictures ...">
            <a:extLst>
              <a:ext uri="{FF2B5EF4-FFF2-40B4-BE49-F238E27FC236}">
                <a16:creationId xmlns:a16="http://schemas.microsoft.com/office/drawing/2014/main" id="{CAE32EBF-D627-4625-9871-BAF761EEB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841"/>
          <a:stretch/>
        </p:blipFill>
        <p:spPr bwMode="auto">
          <a:xfrm>
            <a:off x="4225016" y="1828801"/>
            <a:ext cx="4507816" cy="2733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0CACE368-5A2D-4E91-A2C9-D72046CD1C34}"/>
              </a:ext>
            </a:extLst>
          </p:cNvPr>
          <p:cNvSpPr>
            <a:spLocks noGrp="1"/>
          </p:cNvSpPr>
          <p:nvPr>
            <p:ph type="body" sz="quarter" idx="11"/>
          </p:nvPr>
        </p:nvSpPr>
        <p:spPr>
          <a:xfrm>
            <a:off x="411169" y="1181820"/>
            <a:ext cx="3666889" cy="4828674"/>
          </a:xfrm>
        </p:spPr>
        <p:txBody>
          <a:bodyPr/>
          <a:lstStyle/>
          <a:p>
            <a:r>
              <a:rPr lang="en-US" dirty="0"/>
              <a:t>Organizational support</a:t>
            </a:r>
          </a:p>
          <a:p>
            <a:r>
              <a:rPr lang="en-US" dirty="0"/>
              <a:t>Adequate funding</a:t>
            </a:r>
          </a:p>
          <a:p>
            <a:r>
              <a:rPr lang="en-US" dirty="0"/>
              <a:t>Organizational commitment</a:t>
            </a:r>
          </a:p>
          <a:p>
            <a:r>
              <a:rPr lang="en-US" dirty="0"/>
              <a:t>Technical assistance</a:t>
            </a:r>
          </a:p>
          <a:p>
            <a:r>
              <a:rPr lang="en-US" dirty="0"/>
              <a:t>Capacity for increased referrals</a:t>
            </a:r>
          </a:p>
          <a:p>
            <a:r>
              <a:rPr lang="en-US" dirty="0"/>
              <a:t>Long-term sustainability</a:t>
            </a:r>
          </a:p>
        </p:txBody>
      </p:sp>
    </p:spTree>
    <p:extLst>
      <p:ext uri="{BB962C8B-B14F-4D97-AF65-F5344CB8AC3E}">
        <p14:creationId xmlns:p14="http://schemas.microsoft.com/office/powerpoint/2010/main" val="1558584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FEDAFF-0F16-483F-A807-AE31BA3F68D6}"/>
              </a:ext>
            </a:extLst>
          </p:cNvPr>
          <p:cNvSpPr>
            <a:spLocks noGrp="1"/>
          </p:cNvSpPr>
          <p:nvPr>
            <p:ph type="body" sz="quarter" idx="10"/>
          </p:nvPr>
        </p:nvSpPr>
        <p:spPr/>
        <p:txBody>
          <a:bodyPr/>
          <a:lstStyle/>
          <a:p>
            <a:r>
              <a:rPr lang="en-US" dirty="0"/>
              <a:t>Getting Started – Hiring a Primary Care Liaison</a:t>
            </a:r>
          </a:p>
        </p:txBody>
      </p:sp>
      <p:sp>
        <p:nvSpPr>
          <p:cNvPr id="6" name="Text Placeholder 2">
            <a:extLst>
              <a:ext uri="{FF2B5EF4-FFF2-40B4-BE49-F238E27FC236}">
                <a16:creationId xmlns:a16="http://schemas.microsoft.com/office/drawing/2014/main" id="{18923453-FA27-4C01-8E3D-3A94DF5DC6EC}"/>
              </a:ext>
            </a:extLst>
          </p:cNvPr>
          <p:cNvSpPr>
            <a:spLocks noGrp="1"/>
          </p:cNvSpPr>
          <p:nvPr>
            <p:ph type="body" sz="quarter" idx="11"/>
          </p:nvPr>
        </p:nvSpPr>
        <p:spPr>
          <a:xfrm>
            <a:off x="558126" y="1195067"/>
            <a:ext cx="7986106" cy="4828674"/>
          </a:xfrm>
        </p:spPr>
        <p:txBody>
          <a:bodyPr/>
          <a:lstStyle/>
          <a:p>
            <a:r>
              <a:rPr lang="en-US" dirty="0"/>
              <a:t>Outstanding verbal and written communication skills (messaging) </a:t>
            </a:r>
          </a:p>
          <a:p>
            <a:r>
              <a:rPr lang="en-US" dirty="0"/>
              <a:t>Outstanding interpersonal skills (rapport and connections) </a:t>
            </a:r>
          </a:p>
          <a:p>
            <a:r>
              <a:rPr lang="en-US" dirty="0"/>
              <a:t>Experience with outreach and engagement</a:t>
            </a:r>
          </a:p>
          <a:p>
            <a:r>
              <a:rPr lang="en-US" dirty="0"/>
              <a:t>In-depth knowledge of the AAA and Aging Network</a:t>
            </a:r>
          </a:p>
        </p:txBody>
      </p:sp>
      <p:pic>
        <p:nvPicPr>
          <p:cNvPr id="7" name="Picture 6">
            <a:extLst>
              <a:ext uri="{FF2B5EF4-FFF2-40B4-BE49-F238E27FC236}">
                <a16:creationId xmlns:a16="http://schemas.microsoft.com/office/drawing/2014/main" id="{677C3C25-D797-4D8A-B91D-A6C2048BA2F9}"/>
              </a:ext>
            </a:extLst>
          </p:cNvPr>
          <p:cNvPicPr>
            <a:picLocks noChangeAspect="1"/>
          </p:cNvPicPr>
          <p:nvPr/>
        </p:nvPicPr>
        <p:blipFill>
          <a:blip r:embed="rId2"/>
          <a:stretch>
            <a:fillRect/>
          </a:stretch>
        </p:blipFill>
        <p:spPr>
          <a:xfrm>
            <a:off x="966981" y="4558033"/>
            <a:ext cx="7210037" cy="1351154"/>
          </a:xfrm>
          <a:prstGeom prst="rect">
            <a:avLst/>
          </a:prstGeom>
        </p:spPr>
      </p:pic>
    </p:spTree>
    <p:extLst>
      <p:ext uri="{BB962C8B-B14F-4D97-AF65-F5344CB8AC3E}">
        <p14:creationId xmlns:p14="http://schemas.microsoft.com/office/powerpoint/2010/main" val="139902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274" y="82615"/>
            <a:ext cx="8472243" cy="830997"/>
          </a:xfrm>
        </p:spPr>
        <p:txBody>
          <a:bodyPr>
            <a:normAutofit fontScale="25000" lnSpcReduction="20000"/>
          </a:bodyPr>
          <a:lstStyle/>
          <a:p>
            <a:endParaRPr lang="en-US" dirty="0"/>
          </a:p>
          <a:p>
            <a:r>
              <a:rPr lang="en-US" sz="11200" dirty="0"/>
              <a:t>Northwest Geriatrics Workforce Enhancement Center (NW GWEC)</a:t>
            </a:r>
          </a:p>
        </p:txBody>
      </p:sp>
      <p:sp>
        <p:nvSpPr>
          <p:cNvPr id="3" name="Text Placeholder 2"/>
          <p:cNvSpPr>
            <a:spLocks noGrp="1"/>
          </p:cNvSpPr>
          <p:nvPr>
            <p:ph type="body" sz="quarter" idx="11"/>
          </p:nvPr>
        </p:nvSpPr>
        <p:spPr>
          <a:xfrm>
            <a:off x="484307" y="1420912"/>
            <a:ext cx="8325396" cy="3546745"/>
          </a:xfrm>
        </p:spPr>
        <p:txBody>
          <a:bodyPr/>
          <a:lstStyle/>
          <a:p>
            <a:pPr>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One of 42 centers funded through Health Resources and Services Administration’s (HRSA) Geriatrics Workforce Enhancement Program (GWEP) initiative</a:t>
            </a:r>
          </a:p>
          <a:p>
            <a:pPr fontAlgn="base">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GWEP Goal: Educate and train the primary care and geriatrics workforces to provide age- and dementia-friendly care</a:t>
            </a:r>
          </a:p>
        </p:txBody>
      </p:sp>
      <p:pic>
        <p:nvPicPr>
          <p:cNvPr id="4" name="Picture 3">
            <a:extLst>
              <a:ext uri="{FF2B5EF4-FFF2-40B4-BE49-F238E27FC236}">
                <a16:creationId xmlns:a16="http://schemas.microsoft.com/office/drawing/2014/main" id="{A5A77FF0-3980-4DA8-82FA-1DC44852B982}"/>
              </a:ext>
            </a:extLst>
          </p:cNvPr>
          <p:cNvPicPr>
            <a:picLocks noChangeAspect="1"/>
          </p:cNvPicPr>
          <p:nvPr/>
        </p:nvPicPr>
        <p:blipFill rotWithShape="1">
          <a:blip r:embed="rId3"/>
          <a:srcRect l="4984" t="9949" r="6159"/>
          <a:stretch/>
        </p:blipFill>
        <p:spPr>
          <a:xfrm>
            <a:off x="2368616" y="4031227"/>
            <a:ext cx="4556777" cy="2650130"/>
          </a:xfrm>
          <a:prstGeom prst="rect">
            <a:avLst/>
          </a:prstGeom>
        </p:spPr>
      </p:pic>
    </p:spTree>
    <p:extLst>
      <p:ext uri="{BB962C8B-B14F-4D97-AF65-F5344CB8AC3E}">
        <p14:creationId xmlns:p14="http://schemas.microsoft.com/office/powerpoint/2010/main" val="4127739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557E39-D1AA-49F7-8A7A-BBF15D8C40F3}"/>
              </a:ext>
            </a:extLst>
          </p:cNvPr>
          <p:cNvSpPr>
            <a:spLocks noGrp="1"/>
          </p:cNvSpPr>
          <p:nvPr>
            <p:ph type="body" sz="quarter" idx="10"/>
          </p:nvPr>
        </p:nvSpPr>
        <p:spPr/>
        <p:txBody>
          <a:bodyPr/>
          <a:lstStyle/>
          <a:p>
            <a:r>
              <a:rPr lang="en-US" dirty="0"/>
              <a:t>Developing a Referral Process</a:t>
            </a:r>
          </a:p>
        </p:txBody>
      </p:sp>
      <p:pic>
        <p:nvPicPr>
          <p:cNvPr id="5" name="Picture 4">
            <a:extLst>
              <a:ext uri="{FF2B5EF4-FFF2-40B4-BE49-F238E27FC236}">
                <a16:creationId xmlns:a16="http://schemas.microsoft.com/office/drawing/2014/main" id="{6088184B-0DEC-5062-00D5-319E5FD2E1AC}"/>
              </a:ext>
            </a:extLst>
          </p:cNvPr>
          <p:cNvPicPr>
            <a:picLocks noChangeAspect="1"/>
          </p:cNvPicPr>
          <p:nvPr/>
        </p:nvPicPr>
        <p:blipFill>
          <a:blip r:embed="rId3"/>
          <a:stretch>
            <a:fillRect/>
          </a:stretch>
        </p:blipFill>
        <p:spPr>
          <a:xfrm>
            <a:off x="2728687" y="885372"/>
            <a:ext cx="4308596" cy="5813608"/>
          </a:xfrm>
          <a:prstGeom prst="rect">
            <a:avLst/>
          </a:prstGeom>
          <a:ln w="3175">
            <a:solidFill>
              <a:srgbClr val="000000"/>
            </a:solidFill>
          </a:ln>
        </p:spPr>
      </p:pic>
    </p:spTree>
    <p:extLst>
      <p:ext uri="{BB962C8B-B14F-4D97-AF65-F5344CB8AC3E}">
        <p14:creationId xmlns:p14="http://schemas.microsoft.com/office/powerpoint/2010/main" val="2400577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77277-968A-47E6-8AC6-04C2211DB84A}"/>
              </a:ext>
            </a:extLst>
          </p:cNvPr>
          <p:cNvSpPr>
            <a:spLocks noGrp="1"/>
          </p:cNvSpPr>
          <p:nvPr>
            <p:ph type="body" sz="quarter" idx="10"/>
          </p:nvPr>
        </p:nvSpPr>
        <p:spPr/>
        <p:txBody>
          <a:bodyPr/>
          <a:lstStyle/>
          <a:p>
            <a:r>
              <a:rPr lang="en-US" dirty="0"/>
              <a:t>Strategies for Success / Developing a Plan</a:t>
            </a:r>
          </a:p>
        </p:txBody>
      </p:sp>
      <p:sp>
        <p:nvSpPr>
          <p:cNvPr id="3" name="Text Placeholder 2">
            <a:extLst>
              <a:ext uri="{FF2B5EF4-FFF2-40B4-BE49-F238E27FC236}">
                <a16:creationId xmlns:a16="http://schemas.microsoft.com/office/drawing/2014/main" id="{2F76CAEA-AC04-4FE2-AE0F-A54989BE57E4}"/>
              </a:ext>
            </a:extLst>
          </p:cNvPr>
          <p:cNvSpPr>
            <a:spLocks noGrp="1"/>
          </p:cNvSpPr>
          <p:nvPr>
            <p:ph type="body" sz="quarter" idx="11"/>
          </p:nvPr>
        </p:nvSpPr>
        <p:spPr>
          <a:xfrm>
            <a:off x="416379" y="1275347"/>
            <a:ext cx="3880319" cy="4635993"/>
          </a:xfrm>
        </p:spPr>
        <p:txBody>
          <a:bodyPr/>
          <a:lstStyle/>
          <a:p>
            <a:r>
              <a:rPr lang="en-US" dirty="0"/>
              <a:t>Inventory and catalog AAA resources</a:t>
            </a:r>
          </a:p>
          <a:p>
            <a:r>
              <a:rPr lang="en-US" dirty="0"/>
              <a:t>Understand marketing the AAA</a:t>
            </a:r>
          </a:p>
          <a:p>
            <a:r>
              <a:rPr lang="en-US" dirty="0"/>
              <a:t>Compile a list of practices</a:t>
            </a:r>
          </a:p>
          <a:p>
            <a:r>
              <a:rPr lang="en-US" dirty="0"/>
              <a:t>Target engagement</a:t>
            </a:r>
          </a:p>
          <a:p>
            <a:r>
              <a:rPr lang="en-US" dirty="0"/>
              <a:t>Tailor outreach to the needs of the clinical setting</a:t>
            </a:r>
          </a:p>
        </p:txBody>
      </p:sp>
      <p:pic>
        <p:nvPicPr>
          <p:cNvPr id="5" name="Picture 4">
            <a:extLst>
              <a:ext uri="{FF2B5EF4-FFF2-40B4-BE49-F238E27FC236}">
                <a16:creationId xmlns:a16="http://schemas.microsoft.com/office/drawing/2014/main" id="{EEBF6A89-3205-42C7-9DF7-D90688FFDCA4}"/>
              </a:ext>
            </a:extLst>
          </p:cNvPr>
          <p:cNvPicPr>
            <a:picLocks noChangeAspect="1"/>
          </p:cNvPicPr>
          <p:nvPr/>
        </p:nvPicPr>
        <p:blipFill>
          <a:blip r:embed="rId2"/>
          <a:stretch>
            <a:fillRect/>
          </a:stretch>
        </p:blipFill>
        <p:spPr>
          <a:xfrm>
            <a:off x="4572000" y="1439996"/>
            <a:ext cx="4572000" cy="3724275"/>
          </a:xfrm>
          <a:prstGeom prst="rect">
            <a:avLst/>
          </a:prstGeom>
        </p:spPr>
      </p:pic>
    </p:spTree>
    <p:extLst>
      <p:ext uri="{BB962C8B-B14F-4D97-AF65-F5344CB8AC3E}">
        <p14:creationId xmlns:p14="http://schemas.microsoft.com/office/powerpoint/2010/main" val="184800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1C132-9223-4E00-8BCB-5DABAFB36409}"/>
              </a:ext>
            </a:extLst>
          </p:cNvPr>
          <p:cNvSpPr>
            <a:spLocks noGrp="1"/>
          </p:cNvSpPr>
          <p:nvPr>
            <p:ph type="body" sz="quarter" idx="10"/>
          </p:nvPr>
        </p:nvSpPr>
        <p:spPr/>
        <p:txBody>
          <a:bodyPr/>
          <a:lstStyle/>
          <a:p>
            <a:r>
              <a:rPr lang="en-US" dirty="0"/>
              <a:t>Example Outreach Flyer for Primary Care Providers</a:t>
            </a:r>
          </a:p>
        </p:txBody>
      </p:sp>
      <p:pic>
        <p:nvPicPr>
          <p:cNvPr id="4" name="Picture 3">
            <a:extLst>
              <a:ext uri="{FF2B5EF4-FFF2-40B4-BE49-F238E27FC236}">
                <a16:creationId xmlns:a16="http://schemas.microsoft.com/office/drawing/2014/main" id="{E1656BFC-715F-45E4-8138-8FADB6DF7D67}"/>
              </a:ext>
            </a:extLst>
          </p:cNvPr>
          <p:cNvPicPr>
            <a:picLocks noChangeAspect="1"/>
          </p:cNvPicPr>
          <p:nvPr/>
        </p:nvPicPr>
        <p:blipFill>
          <a:blip r:embed="rId2"/>
          <a:stretch>
            <a:fillRect/>
          </a:stretch>
        </p:blipFill>
        <p:spPr>
          <a:xfrm>
            <a:off x="2405679" y="693355"/>
            <a:ext cx="4716818" cy="6076153"/>
          </a:xfrm>
          <a:prstGeom prst="rect">
            <a:avLst/>
          </a:prstGeom>
        </p:spPr>
      </p:pic>
    </p:spTree>
    <p:extLst>
      <p:ext uri="{BB962C8B-B14F-4D97-AF65-F5344CB8AC3E}">
        <p14:creationId xmlns:p14="http://schemas.microsoft.com/office/powerpoint/2010/main" val="2597767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26D88-9261-45C3-BE9F-DD40CEF5A3AD}"/>
              </a:ext>
            </a:extLst>
          </p:cNvPr>
          <p:cNvSpPr>
            <a:spLocks noGrp="1"/>
          </p:cNvSpPr>
          <p:nvPr>
            <p:ph type="body" sz="quarter" idx="10"/>
          </p:nvPr>
        </p:nvSpPr>
        <p:spPr/>
        <p:txBody>
          <a:bodyPr/>
          <a:lstStyle/>
          <a:p>
            <a:r>
              <a:rPr lang="en-US" dirty="0"/>
              <a:t>Real-Life Outreach Examples</a:t>
            </a:r>
          </a:p>
        </p:txBody>
      </p:sp>
      <p:pic>
        <p:nvPicPr>
          <p:cNvPr id="4" name="Picture 3">
            <a:extLst>
              <a:ext uri="{FF2B5EF4-FFF2-40B4-BE49-F238E27FC236}">
                <a16:creationId xmlns:a16="http://schemas.microsoft.com/office/drawing/2014/main" id="{CD9738E6-8C2C-4B73-9A08-37DC505E4E89}"/>
              </a:ext>
            </a:extLst>
          </p:cNvPr>
          <p:cNvPicPr>
            <a:picLocks noChangeAspect="1"/>
          </p:cNvPicPr>
          <p:nvPr/>
        </p:nvPicPr>
        <p:blipFill>
          <a:blip r:embed="rId2"/>
          <a:stretch>
            <a:fillRect/>
          </a:stretch>
        </p:blipFill>
        <p:spPr>
          <a:xfrm>
            <a:off x="0" y="1371293"/>
            <a:ext cx="9020175" cy="3486150"/>
          </a:xfrm>
          <a:prstGeom prst="rect">
            <a:avLst/>
          </a:prstGeom>
        </p:spPr>
      </p:pic>
    </p:spTree>
    <p:extLst>
      <p:ext uri="{BB962C8B-B14F-4D97-AF65-F5344CB8AC3E}">
        <p14:creationId xmlns:p14="http://schemas.microsoft.com/office/powerpoint/2010/main" val="45550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FFBCB1-C4F2-4E3D-A5A1-9BD23477C6E9}"/>
              </a:ext>
            </a:extLst>
          </p:cNvPr>
          <p:cNvSpPr>
            <a:spLocks noGrp="1"/>
          </p:cNvSpPr>
          <p:nvPr>
            <p:ph type="body" sz="quarter" idx="10"/>
          </p:nvPr>
        </p:nvSpPr>
        <p:spPr/>
        <p:txBody>
          <a:bodyPr/>
          <a:lstStyle/>
          <a:p>
            <a:r>
              <a:rPr lang="en-US" dirty="0"/>
              <a:t>Overcoming Outreach Challenges</a:t>
            </a:r>
          </a:p>
        </p:txBody>
      </p:sp>
      <p:sp>
        <p:nvSpPr>
          <p:cNvPr id="3" name="Text Placeholder 2">
            <a:extLst>
              <a:ext uri="{FF2B5EF4-FFF2-40B4-BE49-F238E27FC236}">
                <a16:creationId xmlns:a16="http://schemas.microsoft.com/office/drawing/2014/main" id="{C1DADA0D-2CD8-46D1-87DF-17A2CCBCCB4F}"/>
              </a:ext>
            </a:extLst>
          </p:cNvPr>
          <p:cNvSpPr>
            <a:spLocks noGrp="1"/>
          </p:cNvSpPr>
          <p:nvPr>
            <p:ph type="body" sz="quarter" idx="11"/>
          </p:nvPr>
        </p:nvSpPr>
        <p:spPr>
          <a:xfrm>
            <a:off x="590114" y="1217214"/>
            <a:ext cx="2978630" cy="4326335"/>
          </a:xfrm>
        </p:spPr>
        <p:txBody>
          <a:bodyPr/>
          <a:lstStyle/>
          <a:p>
            <a:r>
              <a:rPr lang="en-US" dirty="0"/>
              <a:t>Initiating contact</a:t>
            </a:r>
          </a:p>
          <a:p>
            <a:r>
              <a:rPr lang="en-US" dirty="0"/>
              <a:t>No response</a:t>
            </a:r>
          </a:p>
          <a:p>
            <a:r>
              <a:rPr lang="en-US" dirty="0"/>
              <a:t>No existing contact</a:t>
            </a:r>
          </a:p>
          <a:p>
            <a:r>
              <a:rPr lang="en-US" dirty="0"/>
              <a:t>Staff turnover</a:t>
            </a:r>
          </a:p>
          <a:p>
            <a:r>
              <a:rPr lang="en-US" dirty="0"/>
              <a:t>Combating “sales” tactics”</a:t>
            </a:r>
          </a:p>
          <a:p>
            <a:r>
              <a:rPr lang="en-US" dirty="0"/>
              <a:t>Understanding critical shortages and burnout</a:t>
            </a:r>
          </a:p>
          <a:p>
            <a:endParaRPr lang="en-US" dirty="0"/>
          </a:p>
        </p:txBody>
      </p:sp>
      <p:pic>
        <p:nvPicPr>
          <p:cNvPr id="3074" name="Picture 2" descr="Rethinking Community Outreach in the Library - Ideas &amp; Inspiration from  Demco">
            <a:extLst>
              <a:ext uri="{FF2B5EF4-FFF2-40B4-BE49-F238E27FC236}">
                <a16:creationId xmlns:a16="http://schemas.microsoft.com/office/drawing/2014/main" id="{BA9BFC43-2CDF-4F46-BD75-282EC487E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368" y="1680953"/>
            <a:ext cx="5446051" cy="300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241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1505E9-3BD8-44B1-8DA9-86BA78EC7782}"/>
              </a:ext>
            </a:extLst>
          </p:cNvPr>
          <p:cNvSpPr>
            <a:spLocks noGrp="1"/>
          </p:cNvSpPr>
          <p:nvPr>
            <p:ph type="body" sz="quarter" idx="10"/>
          </p:nvPr>
        </p:nvSpPr>
        <p:spPr/>
        <p:txBody>
          <a:bodyPr/>
          <a:lstStyle/>
          <a:p>
            <a:r>
              <a:rPr lang="en-US" dirty="0"/>
              <a:t>Sustaining Established Relationships</a:t>
            </a:r>
          </a:p>
        </p:txBody>
      </p:sp>
      <p:sp>
        <p:nvSpPr>
          <p:cNvPr id="3" name="Text Placeholder 2">
            <a:extLst>
              <a:ext uri="{FF2B5EF4-FFF2-40B4-BE49-F238E27FC236}">
                <a16:creationId xmlns:a16="http://schemas.microsoft.com/office/drawing/2014/main" id="{2A407954-10B9-4F28-8B82-8C1DA47DA9CA}"/>
              </a:ext>
            </a:extLst>
          </p:cNvPr>
          <p:cNvSpPr>
            <a:spLocks noGrp="1"/>
          </p:cNvSpPr>
          <p:nvPr>
            <p:ph type="body" sz="quarter" idx="11"/>
          </p:nvPr>
        </p:nvSpPr>
        <p:spPr>
          <a:xfrm>
            <a:off x="546593" y="1195067"/>
            <a:ext cx="4217495" cy="4157640"/>
          </a:xfrm>
        </p:spPr>
        <p:txBody>
          <a:bodyPr/>
          <a:lstStyle/>
          <a:p>
            <a:r>
              <a:rPr lang="en-US" dirty="0"/>
              <a:t>Strive for periodic, meaningful communications</a:t>
            </a:r>
          </a:p>
          <a:p>
            <a:r>
              <a:rPr lang="en-US" dirty="0"/>
              <a:t>Assist clinic staff with getting answers to any questions</a:t>
            </a:r>
          </a:p>
          <a:p>
            <a:r>
              <a:rPr lang="en-US" dirty="0"/>
              <a:t>Offer to staff challenging patient cases</a:t>
            </a:r>
          </a:p>
          <a:p>
            <a:r>
              <a:rPr lang="en-US" dirty="0"/>
              <a:t>Arrange ongoing check-ins</a:t>
            </a:r>
          </a:p>
        </p:txBody>
      </p:sp>
      <p:pic>
        <p:nvPicPr>
          <p:cNvPr id="4100" name="Picture 4" descr="Sustainability In Business Is More An Opportunity Than A Threat">
            <a:extLst>
              <a:ext uri="{FF2B5EF4-FFF2-40B4-BE49-F238E27FC236}">
                <a16:creationId xmlns:a16="http://schemas.microsoft.com/office/drawing/2014/main" id="{BA9948E3-AD7C-4FEA-B93F-83D49FEEE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98"/>
          <a:stretch/>
        </p:blipFill>
        <p:spPr bwMode="auto">
          <a:xfrm>
            <a:off x="5024283" y="1616460"/>
            <a:ext cx="3996967" cy="331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4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11CF2-DCC9-4917-9F1E-3BDF31C08F16}"/>
              </a:ext>
            </a:extLst>
          </p:cNvPr>
          <p:cNvSpPr>
            <a:spLocks noGrp="1"/>
          </p:cNvSpPr>
          <p:nvPr>
            <p:ph type="body" sz="quarter" idx="10"/>
          </p:nvPr>
        </p:nvSpPr>
        <p:spPr/>
        <p:txBody>
          <a:bodyPr/>
          <a:lstStyle/>
          <a:p>
            <a:r>
              <a:rPr lang="en-US" dirty="0"/>
              <a:t>Quality Assurance and Evaluation</a:t>
            </a:r>
          </a:p>
        </p:txBody>
      </p:sp>
      <p:sp>
        <p:nvSpPr>
          <p:cNvPr id="3" name="Text Placeholder 2">
            <a:extLst>
              <a:ext uri="{FF2B5EF4-FFF2-40B4-BE49-F238E27FC236}">
                <a16:creationId xmlns:a16="http://schemas.microsoft.com/office/drawing/2014/main" id="{5A612F94-420D-4012-A444-BF804E351CDE}"/>
              </a:ext>
            </a:extLst>
          </p:cNvPr>
          <p:cNvSpPr>
            <a:spLocks noGrp="1"/>
          </p:cNvSpPr>
          <p:nvPr>
            <p:ph type="body" sz="quarter" idx="11"/>
          </p:nvPr>
        </p:nvSpPr>
        <p:spPr>
          <a:xfrm>
            <a:off x="659305" y="1275347"/>
            <a:ext cx="7648953" cy="4828674"/>
          </a:xfrm>
        </p:spPr>
        <p:txBody>
          <a:bodyPr/>
          <a:lstStyle/>
          <a:p>
            <a:pPr marL="0" indent="0">
              <a:buNone/>
            </a:pPr>
            <a:r>
              <a:rPr lang="en-US" dirty="0"/>
              <a:t>Evaluate program delivery to ensure that effective, high-quality services are delivered and program goals are met</a:t>
            </a:r>
          </a:p>
          <a:p>
            <a:r>
              <a:rPr lang="en-US" dirty="0"/>
              <a:t>How to track outreach data</a:t>
            </a:r>
          </a:p>
          <a:p>
            <a:r>
              <a:rPr lang="en-US" dirty="0"/>
              <a:t>How to evaluate</a:t>
            </a:r>
          </a:p>
        </p:txBody>
      </p:sp>
      <p:pic>
        <p:nvPicPr>
          <p:cNvPr id="4" name="Picture 3">
            <a:extLst>
              <a:ext uri="{FF2B5EF4-FFF2-40B4-BE49-F238E27FC236}">
                <a16:creationId xmlns:a16="http://schemas.microsoft.com/office/drawing/2014/main" id="{3DCA06B0-9AC3-43D0-9533-4720BE8D97E7}"/>
              </a:ext>
            </a:extLst>
          </p:cNvPr>
          <p:cNvPicPr>
            <a:picLocks noChangeAspect="1"/>
          </p:cNvPicPr>
          <p:nvPr/>
        </p:nvPicPr>
        <p:blipFill>
          <a:blip r:embed="rId2"/>
          <a:stretch>
            <a:fillRect/>
          </a:stretch>
        </p:blipFill>
        <p:spPr>
          <a:xfrm>
            <a:off x="1064931" y="3628103"/>
            <a:ext cx="6837699" cy="2475918"/>
          </a:xfrm>
          <a:prstGeom prst="rect">
            <a:avLst/>
          </a:prstGeom>
        </p:spPr>
      </p:pic>
    </p:spTree>
    <p:extLst>
      <p:ext uri="{BB962C8B-B14F-4D97-AF65-F5344CB8AC3E}">
        <p14:creationId xmlns:p14="http://schemas.microsoft.com/office/powerpoint/2010/main" val="291739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D02819-AE0E-4854-B8C7-8639C9BE6D7B}"/>
              </a:ext>
            </a:extLst>
          </p:cNvPr>
          <p:cNvSpPr>
            <a:spLocks noGrp="1"/>
          </p:cNvSpPr>
          <p:nvPr>
            <p:ph type="body" sz="quarter" idx="10"/>
          </p:nvPr>
        </p:nvSpPr>
        <p:spPr/>
        <p:txBody>
          <a:bodyPr/>
          <a:lstStyle/>
          <a:p>
            <a:r>
              <a:rPr lang="en-US" dirty="0"/>
              <a:t>How can we further spread the word about the PCL model and the implementation guide?</a:t>
            </a:r>
          </a:p>
        </p:txBody>
      </p:sp>
      <p:sp>
        <p:nvSpPr>
          <p:cNvPr id="3" name="Text Placeholder 2">
            <a:extLst>
              <a:ext uri="{FF2B5EF4-FFF2-40B4-BE49-F238E27FC236}">
                <a16:creationId xmlns:a16="http://schemas.microsoft.com/office/drawing/2014/main" id="{7D110D20-20CC-447A-9F6C-3B9DF1A13152}"/>
              </a:ext>
            </a:extLst>
          </p:cNvPr>
          <p:cNvSpPr>
            <a:spLocks noGrp="1"/>
          </p:cNvSpPr>
          <p:nvPr>
            <p:ph type="body" sz="quarter" idx="11"/>
          </p:nvPr>
        </p:nvSpPr>
        <p:spPr>
          <a:xfrm>
            <a:off x="659305" y="1275347"/>
            <a:ext cx="7684595" cy="4828674"/>
          </a:xfrm>
        </p:spPr>
        <p:txBody>
          <a:bodyPr/>
          <a:lstStyle/>
          <a:p>
            <a:pPr lvl="0" fontAlgn="base"/>
            <a:r>
              <a:rPr lang="en-US" dirty="0"/>
              <a:t>Efforts thus far:</a:t>
            </a:r>
          </a:p>
          <a:p>
            <a:pPr lvl="1" fontAlgn="base"/>
            <a:r>
              <a:rPr lang="en-US" dirty="0"/>
              <a:t>Meeting with Cathy Knight to discuss dissemination strategies</a:t>
            </a:r>
          </a:p>
          <a:p>
            <a:pPr lvl="2" fontAlgn="base"/>
            <a:r>
              <a:rPr lang="en-US" dirty="0"/>
              <a:t>Cathy shared with ~12 AAA directors from across the US in a Director’s Meeting</a:t>
            </a:r>
          </a:p>
          <a:p>
            <a:pPr lvl="1" fontAlgn="base"/>
            <a:r>
              <a:rPr lang="en-US" dirty="0"/>
              <a:t>Presentations to W4A audiences by PCLs</a:t>
            </a:r>
          </a:p>
          <a:p>
            <a:pPr lvl="1" fontAlgn="base"/>
            <a:r>
              <a:rPr lang="en-US" dirty="0"/>
              <a:t>PCL-led workshop accepted for 2025 </a:t>
            </a:r>
            <a:r>
              <a:rPr lang="en-US" dirty="0" err="1"/>
              <a:t>USAging</a:t>
            </a:r>
            <a:r>
              <a:rPr lang="en-US" dirty="0"/>
              <a:t> conference</a:t>
            </a:r>
          </a:p>
        </p:txBody>
      </p:sp>
      <p:pic>
        <p:nvPicPr>
          <p:cNvPr id="1026" name="Picture 2">
            <a:extLst>
              <a:ext uri="{FF2B5EF4-FFF2-40B4-BE49-F238E27FC236}">
                <a16:creationId xmlns:a16="http://schemas.microsoft.com/office/drawing/2014/main" id="{818A1E99-2F99-DD18-BD50-082F85A14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0"/>
            <a:ext cx="3810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258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8725" y="350187"/>
            <a:ext cx="8184662" cy="807584"/>
          </a:xfrm>
        </p:spPr>
        <p:txBody>
          <a:bodyPr/>
          <a:lstStyle/>
          <a:p>
            <a:r>
              <a:rPr lang="en-US" dirty="0"/>
              <a:t>Question and Answer Period </a:t>
            </a:r>
          </a:p>
        </p:txBody>
      </p:sp>
      <p:pic>
        <p:nvPicPr>
          <p:cNvPr id="8" name="Picture 7">
            <a:extLst>
              <a:ext uri="{FF2B5EF4-FFF2-40B4-BE49-F238E27FC236}">
                <a16:creationId xmlns:a16="http://schemas.microsoft.com/office/drawing/2014/main" id="{01A515BE-A0A3-781D-23B4-C79325FAC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231" y="1912696"/>
            <a:ext cx="6003649" cy="4220301"/>
          </a:xfrm>
          <a:prstGeom prst="rect">
            <a:avLst/>
          </a:prstGeom>
        </p:spPr>
      </p:pic>
    </p:spTree>
    <p:extLst>
      <p:ext uri="{BB962C8B-B14F-4D97-AF65-F5344CB8AC3E}">
        <p14:creationId xmlns:p14="http://schemas.microsoft.com/office/powerpoint/2010/main" val="3014505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118DC4-7D89-4196-B6A0-4D363AA4DD4D}"/>
              </a:ext>
            </a:extLst>
          </p:cNvPr>
          <p:cNvSpPr>
            <a:spLocks noGrp="1"/>
          </p:cNvSpPr>
          <p:nvPr>
            <p:ph type="body" sz="quarter" idx="10"/>
          </p:nvPr>
        </p:nvSpPr>
        <p:spPr/>
        <p:txBody>
          <a:bodyPr/>
          <a:lstStyle/>
          <a:p>
            <a:r>
              <a:rPr lang="en-US" dirty="0"/>
              <a:t>Evaluation Slide</a:t>
            </a:r>
          </a:p>
        </p:txBody>
      </p:sp>
      <p:pic>
        <p:nvPicPr>
          <p:cNvPr id="4" name="Picture 3">
            <a:extLst>
              <a:ext uri="{FF2B5EF4-FFF2-40B4-BE49-F238E27FC236}">
                <a16:creationId xmlns:a16="http://schemas.microsoft.com/office/drawing/2014/main" id="{B13E25D5-F7F5-4809-8A7A-1CFC5D519A8C}"/>
              </a:ext>
            </a:extLst>
          </p:cNvPr>
          <p:cNvPicPr>
            <a:picLocks noChangeAspect="1"/>
          </p:cNvPicPr>
          <p:nvPr/>
        </p:nvPicPr>
        <p:blipFill>
          <a:blip r:embed="rId2"/>
          <a:stretch>
            <a:fillRect/>
          </a:stretch>
        </p:blipFill>
        <p:spPr>
          <a:xfrm>
            <a:off x="1885950" y="755215"/>
            <a:ext cx="5815012" cy="5788459"/>
          </a:xfrm>
          <a:prstGeom prst="rect">
            <a:avLst/>
          </a:prstGeom>
        </p:spPr>
      </p:pic>
    </p:spTree>
    <p:extLst>
      <p:ext uri="{BB962C8B-B14F-4D97-AF65-F5344CB8AC3E}">
        <p14:creationId xmlns:p14="http://schemas.microsoft.com/office/powerpoint/2010/main" val="170290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2758" y="82615"/>
            <a:ext cx="8472243" cy="830997"/>
          </a:xfrm>
        </p:spPr>
        <p:txBody>
          <a:bodyPr>
            <a:normAutofit fontScale="85000" lnSpcReduction="20000"/>
          </a:bodyPr>
          <a:lstStyle/>
          <a:p>
            <a:endParaRPr lang="en-US" dirty="0"/>
          </a:p>
          <a:p>
            <a:r>
              <a:rPr lang="en-US" sz="3500" dirty="0"/>
              <a:t>GWEP Objectives</a:t>
            </a:r>
          </a:p>
        </p:txBody>
      </p:sp>
      <p:sp>
        <p:nvSpPr>
          <p:cNvPr id="3" name="Text Placeholder 2"/>
          <p:cNvSpPr>
            <a:spLocks noGrp="1"/>
          </p:cNvSpPr>
          <p:nvPr>
            <p:ph type="body" sz="quarter" idx="11"/>
          </p:nvPr>
        </p:nvSpPr>
        <p:spPr>
          <a:xfrm>
            <a:off x="542758" y="1629460"/>
            <a:ext cx="8345603" cy="3546745"/>
          </a:xfrm>
        </p:spPr>
        <p:txBody>
          <a:bodyPr/>
          <a:lstStyle/>
          <a:p>
            <a:pPr>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Develop reciprocal partnerships</a:t>
            </a:r>
          </a:p>
          <a:p>
            <a:pPr>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Provide interprofessional geriatrics clinical training &amp; education</a:t>
            </a:r>
          </a:p>
          <a:p>
            <a:pPr>
              <a:spcBef>
                <a:spcPts val="1200"/>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Focus on tribal, tribal organizations, underserved and/or rural settings</a:t>
            </a:r>
            <a:endParaRPr lang="en-US" baseline="30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a:extLst>
              <a:ext uri="{FF2B5EF4-FFF2-40B4-BE49-F238E27FC236}">
                <a16:creationId xmlns:a16="http://schemas.microsoft.com/office/drawing/2014/main" id="{6D1FCCA8-F306-4038-8565-BF2F1AB38899}"/>
              </a:ext>
            </a:extLst>
          </p:cNvPr>
          <p:cNvPicPr>
            <a:picLocks noChangeAspect="1"/>
          </p:cNvPicPr>
          <p:nvPr/>
        </p:nvPicPr>
        <p:blipFill>
          <a:blip r:embed="rId3"/>
          <a:stretch>
            <a:fillRect/>
          </a:stretch>
        </p:blipFill>
        <p:spPr>
          <a:xfrm>
            <a:off x="2465596" y="3870020"/>
            <a:ext cx="4212807" cy="2808538"/>
          </a:xfrm>
          <a:prstGeom prst="rect">
            <a:avLst/>
          </a:prstGeom>
        </p:spPr>
      </p:pic>
    </p:spTree>
    <p:extLst>
      <p:ext uri="{BB962C8B-B14F-4D97-AF65-F5344CB8AC3E}">
        <p14:creationId xmlns:p14="http://schemas.microsoft.com/office/powerpoint/2010/main" val="2762754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03915D-68BD-4FC3-A8EE-14C50D7BE9F3}"/>
              </a:ext>
            </a:extLst>
          </p:cNvPr>
          <p:cNvSpPr>
            <a:spLocks noGrp="1"/>
          </p:cNvSpPr>
          <p:nvPr>
            <p:ph type="body" sz="quarter" idx="10"/>
          </p:nvPr>
        </p:nvSpPr>
        <p:spPr>
          <a:xfrm>
            <a:off x="422519" y="325199"/>
            <a:ext cx="8184662" cy="991998"/>
          </a:xfrm>
        </p:spPr>
        <p:txBody>
          <a:bodyPr/>
          <a:lstStyle/>
          <a:p>
            <a:r>
              <a:rPr lang="en-US" dirty="0"/>
              <a:t>Ongoing Benefits to the Area Agency on Aging</a:t>
            </a:r>
          </a:p>
        </p:txBody>
      </p:sp>
      <p:sp>
        <p:nvSpPr>
          <p:cNvPr id="3" name="Text Placeholder 2">
            <a:extLst>
              <a:ext uri="{FF2B5EF4-FFF2-40B4-BE49-F238E27FC236}">
                <a16:creationId xmlns:a16="http://schemas.microsoft.com/office/drawing/2014/main" id="{6873E9A8-9B50-41CC-BD8E-66B3077C08F2}"/>
              </a:ext>
            </a:extLst>
          </p:cNvPr>
          <p:cNvSpPr>
            <a:spLocks noGrp="1"/>
          </p:cNvSpPr>
          <p:nvPr>
            <p:ph type="body" sz="quarter" idx="11"/>
          </p:nvPr>
        </p:nvSpPr>
        <p:spPr>
          <a:xfrm>
            <a:off x="327999" y="1368112"/>
            <a:ext cx="8528419" cy="4828674"/>
          </a:xfrm>
        </p:spPr>
        <p:txBody>
          <a:bodyPr/>
          <a:lstStyle/>
          <a:p>
            <a:pPr>
              <a:spcBef>
                <a:spcPts val="1200"/>
              </a:spcBef>
            </a:pPr>
            <a:r>
              <a:rPr lang="en-US" dirty="0"/>
              <a:t>PCL as a source of momentum </a:t>
            </a:r>
          </a:p>
          <a:p>
            <a:pPr>
              <a:spcBef>
                <a:spcPts val="1200"/>
              </a:spcBef>
            </a:pPr>
            <a:r>
              <a:rPr lang="en-US" dirty="0"/>
              <a:t>Increased healthcare </a:t>
            </a:r>
            <a:r>
              <a:rPr lang="en-US" i="1" dirty="0"/>
              <a:t>and</a:t>
            </a:r>
            <a:r>
              <a:rPr lang="en-US" dirty="0"/>
              <a:t> CBO interest in new partnerships and enhancing existing collaborative efforts</a:t>
            </a:r>
          </a:p>
          <a:p>
            <a:pPr>
              <a:spcBef>
                <a:spcPts val="1200"/>
              </a:spcBef>
            </a:pPr>
            <a:r>
              <a:rPr lang="en-US" dirty="0"/>
              <a:t>Increased geriatric competency of professionals at the AAA and in the Aging Network</a:t>
            </a:r>
          </a:p>
          <a:p>
            <a:pPr>
              <a:spcBef>
                <a:spcPts val="1200"/>
              </a:spcBef>
            </a:pPr>
            <a:r>
              <a:rPr lang="en-US" dirty="0"/>
              <a:t>Decreased isolation of agency staff</a:t>
            </a:r>
          </a:p>
        </p:txBody>
      </p:sp>
      <p:pic>
        <p:nvPicPr>
          <p:cNvPr id="6" name="Picture 5">
            <a:extLst>
              <a:ext uri="{FF2B5EF4-FFF2-40B4-BE49-F238E27FC236}">
                <a16:creationId xmlns:a16="http://schemas.microsoft.com/office/drawing/2014/main" id="{C7F68BAB-9567-42EC-97C8-C5068FE5D9AE}"/>
              </a:ext>
            </a:extLst>
          </p:cNvPr>
          <p:cNvPicPr>
            <a:picLocks noChangeAspect="1"/>
          </p:cNvPicPr>
          <p:nvPr/>
        </p:nvPicPr>
        <p:blipFill>
          <a:blip r:embed="rId3"/>
          <a:stretch>
            <a:fillRect/>
          </a:stretch>
        </p:blipFill>
        <p:spPr>
          <a:xfrm>
            <a:off x="3187700" y="4089400"/>
            <a:ext cx="2654300" cy="2654300"/>
          </a:xfrm>
          <a:prstGeom prst="rect">
            <a:avLst/>
          </a:prstGeom>
          <a:ln>
            <a:noFill/>
          </a:ln>
          <a:effectLst>
            <a:softEdge rad="112500"/>
          </a:effectLst>
        </p:spPr>
      </p:pic>
    </p:spTree>
    <p:extLst>
      <p:ext uri="{BB962C8B-B14F-4D97-AF65-F5344CB8AC3E}">
        <p14:creationId xmlns:p14="http://schemas.microsoft.com/office/powerpoint/2010/main" val="207958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9669" y="309578"/>
            <a:ext cx="8184662" cy="505431"/>
          </a:xfrm>
        </p:spPr>
        <p:txBody>
          <a:bodyPr/>
          <a:lstStyle/>
          <a:p>
            <a:r>
              <a:rPr lang="en-US" dirty="0"/>
              <a:t>Enduring Partners – Area Agencies on Aging</a:t>
            </a:r>
          </a:p>
        </p:txBody>
      </p:sp>
      <p:pic>
        <p:nvPicPr>
          <p:cNvPr id="8" name="Picture 7">
            <a:extLst>
              <a:ext uri="{FF2B5EF4-FFF2-40B4-BE49-F238E27FC236}">
                <a16:creationId xmlns:a16="http://schemas.microsoft.com/office/drawing/2014/main" id="{A7F08A30-2798-4FEF-81C4-550F5748641E}"/>
              </a:ext>
            </a:extLst>
          </p:cNvPr>
          <p:cNvPicPr>
            <a:picLocks noChangeAspect="1"/>
          </p:cNvPicPr>
          <p:nvPr/>
        </p:nvPicPr>
        <p:blipFill>
          <a:blip r:embed="rId3"/>
          <a:stretch>
            <a:fillRect/>
          </a:stretch>
        </p:blipFill>
        <p:spPr>
          <a:xfrm>
            <a:off x="4572000" y="2246770"/>
            <a:ext cx="4299006" cy="2866004"/>
          </a:xfrm>
          <a:prstGeom prst="rect">
            <a:avLst/>
          </a:prstGeom>
        </p:spPr>
      </p:pic>
      <p:pic>
        <p:nvPicPr>
          <p:cNvPr id="6146" name="Picture 2" descr="kingcounty-logo">
            <a:extLst>
              <a:ext uri="{FF2B5EF4-FFF2-40B4-BE49-F238E27FC236}">
                <a16:creationId xmlns:a16="http://schemas.microsoft.com/office/drawing/2014/main" id="{C6F46F3C-600B-4647-8091-ACE3C09691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74" y="1571472"/>
            <a:ext cx="36671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outhwest-logo">
            <a:extLst>
              <a:ext uri="{FF2B5EF4-FFF2-40B4-BE49-F238E27FC236}">
                <a16:creationId xmlns:a16="http://schemas.microsoft.com/office/drawing/2014/main" id="{99C4C609-FCA3-4B35-96F9-BBEF30BF1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73" y="2904713"/>
            <a:ext cx="3438525" cy="10191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ltc">
            <a:extLst>
              <a:ext uri="{FF2B5EF4-FFF2-40B4-BE49-F238E27FC236}">
                <a16:creationId xmlns:a16="http://schemas.microsoft.com/office/drawing/2014/main" id="{B01ADCF6-FA1A-43AB-BF0C-943E83424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732" y="4438650"/>
            <a:ext cx="2981325"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70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106" y="294455"/>
            <a:ext cx="8184662" cy="550429"/>
          </a:xfrm>
        </p:spPr>
        <p:txBody>
          <a:bodyPr/>
          <a:lstStyle/>
          <a:p>
            <a:r>
              <a:rPr lang="en-US" dirty="0"/>
              <a:t>Executive Team Members</a:t>
            </a:r>
          </a:p>
        </p:txBody>
      </p:sp>
      <p:sp>
        <p:nvSpPr>
          <p:cNvPr id="3" name="Text Placeholder 2"/>
          <p:cNvSpPr>
            <a:spLocks noGrp="1"/>
          </p:cNvSpPr>
          <p:nvPr>
            <p:ph type="body" sz="quarter" idx="11"/>
          </p:nvPr>
        </p:nvSpPr>
        <p:spPr>
          <a:xfrm>
            <a:off x="659305" y="1251592"/>
            <a:ext cx="8484695" cy="4486031"/>
          </a:xfrm>
        </p:spPr>
        <p:txBody>
          <a:bodyPr/>
          <a:lstStyle/>
          <a:p>
            <a:r>
              <a:rPr lang="en-US" dirty="0"/>
              <a:t>Elizabeth Phelan (Medicine/Gerontology)</a:t>
            </a:r>
          </a:p>
          <a:p>
            <a:pPr lvl="1"/>
            <a:r>
              <a:rPr lang="en-US" sz="1400" dirty="0"/>
              <a:t>GWEP Project Director</a:t>
            </a:r>
          </a:p>
          <a:p>
            <a:r>
              <a:rPr lang="en-US" dirty="0"/>
              <a:t>Barbara Cochrane (Nursing)</a:t>
            </a:r>
          </a:p>
          <a:p>
            <a:pPr lvl="1"/>
            <a:r>
              <a:rPr lang="en-US" sz="1400" dirty="0"/>
              <a:t>GWEP Co-Director</a:t>
            </a:r>
          </a:p>
          <a:p>
            <a:r>
              <a:rPr lang="en-US" dirty="0"/>
              <a:t>Katherine Bennett (Medicine/Gerontology)</a:t>
            </a:r>
          </a:p>
          <a:p>
            <a:pPr lvl="1"/>
            <a:r>
              <a:rPr lang="en-US" sz="1400" dirty="0"/>
              <a:t>Education Director</a:t>
            </a:r>
          </a:p>
          <a:p>
            <a:r>
              <a:rPr lang="en-US" dirty="0"/>
              <a:t>Leigh Ann Mike (Pharmacy)</a:t>
            </a:r>
          </a:p>
          <a:p>
            <a:pPr lvl="1"/>
            <a:r>
              <a:rPr lang="en-US" sz="1400" dirty="0"/>
              <a:t>Pharmacy Lead</a:t>
            </a:r>
          </a:p>
          <a:p>
            <a:r>
              <a:rPr lang="en-US" dirty="0"/>
              <a:t>Anita Souza (Nursing)</a:t>
            </a:r>
          </a:p>
          <a:p>
            <a:pPr lvl="1"/>
            <a:r>
              <a:rPr lang="en-US" sz="1400" dirty="0"/>
              <a:t>Age-Friendly Outreach Coordinator</a:t>
            </a:r>
          </a:p>
          <a:p>
            <a:r>
              <a:rPr lang="en-US" dirty="0"/>
              <a:t>Aimee Verrall (Public Health)</a:t>
            </a:r>
          </a:p>
          <a:p>
            <a:pPr lvl="1"/>
            <a:r>
              <a:rPr lang="en-US" sz="1400" dirty="0"/>
              <a:t>NW GWEC Program Manager</a:t>
            </a:r>
          </a:p>
          <a:p>
            <a:endParaRPr lang="en-US" dirty="0"/>
          </a:p>
        </p:txBody>
      </p:sp>
      <p:pic>
        <p:nvPicPr>
          <p:cNvPr id="7170" name="Picture 2" descr="Interprofessional Collaboration in ...">
            <a:extLst>
              <a:ext uri="{FF2B5EF4-FFF2-40B4-BE49-F238E27FC236}">
                <a16:creationId xmlns:a16="http://schemas.microsoft.com/office/drawing/2014/main" id="{DA315FAF-C5D0-4E0F-B2A8-EA925B2E7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4233" y="3221192"/>
            <a:ext cx="4027757" cy="209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1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4" y="255915"/>
            <a:ext cx="8184662" cy="763779"/>
          </a:xfrm>
        </p:spPr>
        <p:txBody>
          <a:bodyPr/>
          <a:lstStyle/>
          <a:p>
            <a:r>
              <a:rPr lang="en-US" dirty="0"/>
              <a:t>Our Regional Reach</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319" t="7108" r="14268" b="3892"/>
          <a:stretch/>
        </p:blipFill>
        <p:spPr>
          <a:xfrm>
            <a:off x="2632816" y="1366382"/>
            <a:ext cx="5596466" cy="4745224"/>
          </a:xfrm>
          <a:prstGeom prst="rect">
            <a:avLst/>
          </a:prstGeom>
        </p:spPr>
      </p:pic>
      <p:pic>
        <p:nvPicPr>
          <p:cNvPr id="5" name="Picture 4"/>
          <p:cNvPicPr>
            <a:picLocks noChangeAspect="1"/>
          </p:cNvPicPr>
          <p:nvPr/>
        </p:nvPicPr>
        <p:blipFill>
          <a:blip r:embed="rId4"/>
          <a:stretch>
            <a:fillRect/>
          </a:stretch>
        </p:blipFill>
        <p:spPr>
          <a:xfrm>
            <a:off x="479669" y="2644251"/>
            <a:ext cx="1638081" cy="1794089"/>
          </a:xfrm>
          <a:prstGeom prst="rect">
            <a:avLst/>
          </a:prstGeom>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84" y="1366382"/>
            <a:ext cx="2213715" cy="95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Text&#10;&#10;Description automatically generated">
            <a:extLst>
              <a:ext uri="{FF2B5EF4-FFF2-40B4-BE49-F238E27FC236}">
                <a16:creationId xmlns:a16="http://schemas.microsoft.com/office/drawing/2014/main" id="{838F3313-747F-D1E1-D098-F68626CFD7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41" y="4764796"/>
            <a:ext cx="182880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6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9669" y="144834"/>
            <a:ext cx="8184662" cy="991998"/>
          </a:xfrm>
        </p:spPr>
        <p:txBody>
          <a:bodyPr>
            <a:normAutofit/>
          </a:bodyPr>
          <a:lstStyle/>
          <a:p>
            <a:r>
              <a:rPr lang="en-US" dirty="0"/>
              <a:t>Our Target Audience</a:t>
            </a:r>
          </a:p>
        </p:txBody>
      </p:sp>
      <p:graphicFrame>
        <p:nvGraphicFramePr>
          <p:cNvPr id="4" name="Diagram 3"/>
          <p:cNvGraphicFramePr/>
          <p:nvPr>
            <p:extLst>
              <p:ext uri="{D42A27DB-BD31-4B8C-83A1-F6EECF244321}">
                <p14:modId xmlns:p14="http://schemas.microsoft.com/office/powerpoint/2010/main" val="1512548069"/>
              </p:ext>
            </p:extLst>
          </p:nvPr>
        </p:nvGraphicFramePr>
        <p:xfrm>
          <a:off x="914400" y="2682624"/>
          <a:ext cx="6830568" cy="4090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1"/>
          </p:nvPr>
        </p:nvSpPr>
        <p:spPr>
          <a:xfrm>
            <a:off x="479668" y="1284085"/>
            <a:ext cx="8664331" cy="1251285"/>
          </a:xfrm>
        </p:spPr>
        <p:txBody>
          <a:bodyPr/>
          <a:lstStyle/>
          <a:p>
            <a:r>
              <a:rPr lang="en-US" dirty="0"/>
              <a:t>Primary care workforce in </a:t>
            </a:r>
            <a:r>
              <a:rPr lang="en-US" dirty="0">
                <a:latin typeface="Open Sans Light" panose="020B0306030504020204" pitchFamily="34" charset="0"/>
                <a:ea typeface="Open Sans Light" panose="020B0306030504020204" pitchFamily="34" charset="0"/>
                <a:cs typeface="Open Sans Light" panose="020B0306030504020204" pitchFamily="34" charset="0"/>
              </a:rPr>
              <a:t>Tribal, Tribal Organizations, Underserved and/or Rural</a:t>
            </a:r>
            <a:r>
              <a:rPr lang="en-US" dirty="0"/>
              <a:t> locations </a:t>
            </a:r>
          </a:p>
          <a:p>
            <a:r>
              <a:rPr lang="en-US" dirty="0"/>
              <a:t>Supportive care workforce (patients, families, care partners, and non-medical service providers (e.g., housekeepers)</a:t>
            </a:r>
          </a:p>
        </p:txBody>
      </p:sp>
    </p:spTree>
    <p:extLst>
      <p:ext uri="{BB962C8B-B14F-4D97-AF65-F5344CB8AC3E}">
        <p14:creationId xmlns:p14="http://schemas.microsoft.com/office/powerpoint/2010/main" val="208510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76DF6D6-CA64-4A64-93DE-12EFE2E7ACCA}"/>
              </a:ext>
            </a:extLst>
          </p:cNvPr>
          <p:cNvSpPr>
            <a:spLocks noGrp="1"/>
          </p:cNvSpPr>
          <p:nvPr>
            <p:ph type="body" sz="quarter" idx="10"/>
          </p:nvPr>
        </p:nvSpPr>
        <p:spPr>
          <a:xfrm>
            <a:off x="766763" y="2632929"/>
            <a:ext cx="8184662" cy="991998"/>
          </a:xfrm>
        </p:spPr>
        <p:txBody>
          <a:bodyPr>
            <a:noAutofit/>
          </a:bodyPr>
          <a:lstStyle/>
          <a:p>
            <a:r>
              <a:rPr lang="en-US" sz="5400" dirty="0"/>
              <a:t>Origins of the </a:t>
            </a:r>
          </a:p>
          <a:p>
            <a:r>
              <a:rPr lang="en-US" sz="5400" dirty="0"/>
              <a:t>Primary Care Liaison (PCL)</a:t>
            </a:r>
          </a:p>
        </p:txBody>
      </p:sp>
    </p:spTree>
    <p:extLst>
      <p:ext uri="{BB962C8B-B14F-4D97-AF65-F5344CB8AC3E}">
        <p14:creationId xmlns:p14="http://schemas.microsoft.com/office/powerpoint/2010/main" val="2281112981"/>
      </p:ext>
    </p:extLst>
  </p:cSld>
  <p:clrMapOvr>
    <a:masterClrMapping/>
  </p:clrMapOvr>
</p:sld>
</file>

<file path=ppt/theme/theme1.xml><?xml version="1.0" encoding="utf-8"?>
<a:theme xmlns:a="http://schemas.openxmlformats.org/drawingml/2006/main" name="NW GWEC Phelan Falls Mar 2016">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4F8FA29BB779428B72DD9DEA34C182" ma:contentTypeVersion="14" ma:contentTypeDescription="Create a new document." ma:contentTypeScope="" ma:versionID="9b1319ca6b92cf068d3ab490cbb0b92f">
  <xsd:schema xmlns:xsd="http://www.w3.org/2001/XMLSchema" xmlns:xs="http://www.w3.org/2001/XMLSchema" xmlns:p="http://schemas.microsoft.com/office/2006/metadata/properties" xmlns:ns2="06f591d3-8444-4e67-a9ad-dffffc672314" xmlns:ns3="1d271a9c-cd53-40da-926c-e62163857a9c" xmlns:ns4="97c2a25c-25db-4634-b347-87ab0af10b27" targetNamespace="http://schemas.microsoft.com/office/2006/metadata/properties" ma:root="true" ma:fieldsID="08071c5e0eaf8cc84d28bcc688157c0f" ns2:_="" ns3:_="" ns4:_="">
    <xsd:import namespace="06f591d3-8444-4e67-a9ad-dffffc672314"/>
    <xsd:import namespace="1d271a9c-cd53-40da-926c-e62163857a9c"/>
    <xsd:import namespace="97c2a25c-25db-4634-b347-87ab0af10b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591d3-8444-4e67-a9ad-dffffc6723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ec48df8-e8cc-4a73-a73e-519b29584af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271a9c-cd53-40da-926c-e62163857a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c2a25c-25db-4634-b347-87ab0af10b2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417f73e-b503-411d-a613-785c696da87b}" ma:internalName="TaxCatchAll" ma:showField="CatchAllData" ma:web="1d271a9c-cd53-40da-926c-e62163857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c2a25c-25db-4634-b347-87ab0af10b27" xsi:nil="true"/>
    <lcf76f155ced4ddcb4097134ff3c332f xmlns="06f591d3-8444-4e67-a9ad-dffffc6723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348D5B-4374-415A-A5F0-AE38ED9417BE}"/>
</file>

<file path=customXml/itemProps2.xml><?xml version="1.0" encoding="utf-8"?>
<ds:datastoreItem xmlns:ds="http://schemas.openxmlformats.org/officeDocument/2006/customXml" ds:itemID="{249E4AAE-3111-4384-A897-EB779F7D9D7A}">
  <ds:schemaRefs>
    <ds:schemaRef ds:uri="http://schemas.microsoft.com/sharepoint/v3/contenttype/forms"/>
  </ds:schemaRefs>
</ds:datastoreItem>
</file>

<file path=customXml/itemProps3.xml><?xml version="1.0" encoding="utf-8"?>
<ds:datastoreItem xmlns:ds="http://schemas.openxmlformats.org/officeDocument/2006/customXml" ds:itemID="{79127551-8033-4438-8F32-928B10158ECC}">
  <ds:schemaRefs>
    <ds:schemaRef ds:uri="http://www.w3.org/XML/1998/namespace"/>
    <ds:schemaRef ds:uri="68534155-d195-4e0a-a34b-662c579dc6fa"/>
    <ds:schemaRef ds:uri="http://purl.org/dc/terms/"/>
    <ds:schemaRef ds:uri="http://schemas.openxmlformats.org/package/2006/metadata/core-properties"/>
    <ds:schemaRef ds:uri="http://schemas.microsoft.com/sharepoint/v3"/>
    <ds:schemaRef ds:uri="http://schemas.microsoft.com/office/2006/documentManagement/types"/>
    <ds:schemaRef ds:uri="http://purl.org/dc/elements/1.1/"/>
    <ds:schemaRef ds:uri="http://purl.org/dc/dcmitype/"/>
    <ds:schemaRef ds:uri="http://schemas.microsoft.com/office/infopath/2007/PartnerControls"/>
    <ds:schemaRef ds:uri="98787622-8f90-4a66-93fc-24f647e993c4"/>
    <ds:schemaRef ds:uri="http://schemas.microsoft.com/office/2006/metadata/properties"/>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NW GWEC Phelan Falls Mar 2016</Template>
  <TotalTime>18636</TotalTime>
  <Words>3342</Words>
  <Application>Microsoft Office PowerPoint</Application>
  <PresentationFormat>On-screen Show (4:3)</PresentationFormat>
  <Paragraphs>299</Paragraphs>
  <Slides>40</Slides>
  <Notes>30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AdvTT7169e447</vt:lpstr>
      <vt:lpstr>Arial</vt:lpstr>
      <vt:lpstr>Calibri</vt:lpstr>
      <vt:lpstr>Encode Sans Normal Black</vt:lpstr>
      <vt:lpstr>Lucida Grande</vt:lpstr>
      <vt:lpstr>Open Sans Light</vt:lpstr>
      <vt:lpstr>Symbol</vt:lpstr>
      <vt:lpstr>Times New Roman</vt:lpstr>
      <vt:lpstr>Uni Sans Regular</vt:lpstr>
      <vt:lpstr>NW GWEC Phelan Falls Mar 2016</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Verrall, Aimee M</dc:creator>
  <cp:lastModifiedBy>Nguyen, Phung</cp:lastModifiedBy>
  <cp:revision>476</cp:revision>
  <dcterms:created xsi:type="dcterms:W3CDTF">2016-03-24T21:20:00Z</dcterms:created>
  <dcterms:modified xsi:type="dcterms:W3CDTF">2025-03-14T13:25:38Z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0x010100504F8FA29BB779428B72DD9DEA34C182</vt:lpwstr>
  </property>
</Properties>
</file>