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59" r:id="rId3"/>
    <p:sldId id="290" r:id="rId4"/>
    <p:sldId id="263" r:id="rId5"/>
    <p:sldId id="264" r:id="rId6"/>
    <p:sldId id="262" r:id="rId7"/>
    <p:sldId id="268" r:id="rId8"/>
    <p:sldId id="293" r:id="rId9"/>
    <p:sldId id="297" r:id="rId10"/>
    <p:sldId id="271" r:id="rId11"/>
    <p:sldId id="274" r:id="rId12"/>
    <p:sldId id="275" r:id="rId13"/>
    <p:sldId id="276" r:id="rId14"/>
    <p:sldId id="277" r:id="rId15"/>
    <p:sldId id="278" r:id="rId16"/>
    <p:sldId id="279" r:id="rId17"/>
    <p:sldId id="280" r:id="rId18"/>
    <p:sldId id="281" r:id="rId19"/>
    <p:sldId id="283" r:id="rId20"/>
    <p:sldId id="295" r:id="rId21"/>
    <p:sldId id="28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92"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7C7284-0EE2-42E3-8777-A3E9F5002297}" type="datetimeFigureOut">
              <a:rPr lang="en-US" smtClean="0"/>
              <a:t>12/10/2019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E3DA04C-6B2E-4398-A7F0-871597344639}" type="slidenum">
              <a:rPr lang="en-US" smtClean="0"/>
              <a:t>‹#›</a:t>
            </a:fld>
            <a:endParaRPr lang="en-US"/>
          </a:p>
        </p:txBody>
      </p:sp>
    </p:spTree>
    <p:extLst>
      <p:ext uri="{BB962C8B-B14F-4D97-AF65-F5344CB8AC3E}">
        <p14:creationId xmlns:p14="http://schemas.microsoft.com/office/powerpoint/2010/main" val="3919795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251336C-27E3-4D9D-9FE1-9E3E73ECF779}" type="datetimeFigureOut">
              <a:rPr lang="en-US" smtClean="0"/>
              <a:t>12/10/2019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F780A2-58F0-4ABA-8458-C54C8059A724}" type="slidenum">
              <a:rPr lang="en-US" smtClean="0"/>
              <a:t>‹#›</a:t>
            </a:fld>
            <a:endParaRPr lang="en-US"/>
          </a:p>
        </p:txBody>
      </p:sp>
    </p:spTree>
    <p:extLst>
      <p:ext uri="{BB962C8B-B14F-4D97-AF65-F5344CB8AC3E}">
        <p14:creationId xmlns:p14="http://schemas.microsoft.com/office/powerpoint/2010/main" val="332507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5802" indent="-283001" eaLnBrk="0" hangingPunct="0">
              <a:spcBef>
                <a:spcPct val="30000"/>
              </a:spcBef>
              <a:defRPr sz="1200">
                <a:solidFill>
                  <a:schemeClr val="tx1"/>
                </a:solidFill>
                <a:latin typeface="Arial" charset="0"/>
              </a:defRPr>
            </a:lvl2pPr>
            <a:lvl3pPr marL="1132003" indent="-226400" eaLnBrk="0" hangingPunct="0">
              <a:spcBef>
                <a:spcPct val="30000"/>
              </a:spcBef>
              <a:defRPr sz="1200">
                <a:solidFill>
                  <a:schemeClr val="tx1"/>
                </a:solidFill>
                <a:latin typeface="Arial" charset="0"/>
              </a:defRPr>
            </a:lvl3pPr>
            <a:lvl4pPr marL="1584803" indent="-226400" eaLnBrk="0" hangingPunct="0">
              <a:spcBef>
                <a:spcPct val="30000"/>
              </a:spcBef>
              <a:defRPr sz="1200">
                <a:solidFill>
                  <a:schemeClr val="tx1"/>
                </a:solidFill>
                <a:latin typeface="Arial" charset="0"/>
              </a:defRPr>
            </a:lvl4pPr>
            <a:lvl5pPr marL="2037606" indent="-226400" eaLnBrk="0" hangingPunct="0">
              <a:spcBef>
                <a:spcPct val="30000"/>
              </a:spcBef>
              <a:defRPr sz="1200">
                <a:solidFill>
                  <a:schemeClr val="tx1"/>
                </a:solidFill>
                <a:latin typeface="Arial" charset="0"/>
              </a:defRPr>
            </a:lvl5pPr>
            <a:lvl6pPr marL="2490406" indent="-226400" eaLnBrk="0" fontAlgn="base" hangingPunct="0">
              <a:spcBef>
                <a:spcPct val="30000"/>
              </a:spcBef>
              <a:spcAft>
                <a:spcPct val="0"/>
              </a:spcAft>
              <a:defRPr sz="1200">
                <a:solidFill>
                  <a:schemeClr val="tx1"/>
                </a:solidFill>
                <a:latin typeface="Arial" charset="0"/>
              </a:defRPr>
            </a:lvl6pPr>
            <a:lvl7pPr marL="2943207" indent="-226400" eaLnBrk="0" fontAlgn="base" hangingPunct="0">
              <a:spcBef>
                <a:spcPct val="30000"/>
              </a:spcBef>
              <a:spcAft>
                <a:spcPct val="0"/>
              </a:spcAft>
              <a:defRPr sz="1200">
                <a:solidFill>
                  <a:schemeClr val="tx1"/>
                </a:solidFill>
                <a:latin typeface="Arial" charset="0"/>
              </a:defRPr>
            </a:lvl7pPr>
            <a:lvl8pPr marL="3396009" indent="-226400" eaLnBrk="0" fontAlgn="base" hangingPunct="0">
              <a:spcBef>
                <a:spcPct val="30000"/>
              </a:spcBef>
              <a:spcAft>
                <a:spcPct val="0"/>
              </a:spcAft>
              <a:defRPr sz="1200">
                <a:solidFill>
                  <a:schemeClr val="tx1"/>
                </a:solidFill>
                <a:latin typeface="Arial" charset="0"/>
              </a:defRPr>
            </a:lvl8pPr>
            <a:lvl9pPr marL="3848809" indent="-2264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69E396-8DB1-4A7E-A4DD-3D841C4CA265}" type="slidenum">
              <a:rPr lang="en-US" altLang="en-US" smtClean="0"/>
              <a:pPr eaLnBrk="1" hangingPunct="1">
                <a:spcBef>
                  <a:spcPct val="0"/>
                </a:spcBef>
              </a:pPr>
              <a:t>1</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5802" indent="-283001" eaLnBrk="0" hangingPunct="0">
              <a:spcBef>
                <a:spcPct val="30000"/>
              </a:spcBef>
              <a:defRPr sz="1200">
                <a:solidFill>
                  <a:schemeClr val="tx1"/>
                </a:solidFill>
                <a:latin typeface="Arial" charset="0"/>
              </a:defRPr>
            </a:lvl2pPr>
            <a:lvl3pPr marL="1132003" indent="-226400" eaLnBrk="0" hangingPunct="0">
              <a:spcBef>
                <a:spcPct val="30000"/>
              </a:spcBef>
              <a:defRPr sz="1200">
                <a:solidFill>
                  <a:schemeClr val="tx1"/>
                </a:solidFill>
                <a:latin typeface="Arial" charset="0"/>
              </a:defRPr>
            </a:lvl3pPr>
            <a:lvl4pPr marL="1584803" indent="-226400" eaLnBrk="0" hangingPunct="0">
              <a:spcBef>
                <a:spcPct val="30000"/>
              </a:spcBef>
              <a:defRPr sz="1200">
                <a:solidFill>
                  <a:schemeClr val="tx1"/>
                </a:solidFill>
                <a:latin typeface="Arial" charset="0"/>
              </a:defRPr>
            </a:lvl4pPr>
            <a:lvl5pPr marL="2037606" indent="-226400" eaLnBrk="0" hangingPunct="0">
              <a:spcBef>
                <a:spcPct val="30000"/>
              </a:spcBef>
              <a:defRPr sz="1200">
                <a:solidFill>
                  <a:schemeClr val="tx1"/>
                </a:solidFill>
                <a:latin typeface="Arial" charset="0"/>
              </a:defRPr>
            </a:lvl5pPr>
            <a:lvl6pPr marL="2490406" indent="-226400" eaLnBrk="0" fontAlgn="base" hangingPunct="0">
              <a:spcBef>
                <a:spcPct val="30000"/>
              </a:spcBef>
              <a:spcAft>
                <a:spcPct val="0"/>
              </a:spcAft>
              <a:defRPr sz="1200">
                <a:solidFill>
                  <a:schemeClr val="tx1"/>
                </a:solidFill>
                <a:latin typeface="Arial" charset="0"/>
              </a:defRPr>
            </a:lvl6pPr>
            <a:lvl7pPr marL="2943207" indent="-226400" eaLnBrk="0" fontAlgn="base" hangingPunct="0">
              <a:spcBef>
                <a:spcPct val="30000"/>
              </a:spcBef>
              <a:spcAft>
                <a:spcPct val="0"/>
              </a:spcAft>
              <a:defRPr sz="1200">
                <a:solidFill>
                  <a:schemeClr val="tx1"/>
                </a:solidFill>
                <a:latin typeface="Arial" charset="0"/>
              </a:defRPr>
            </a:lvl7pPr>
            <a:lvl8pPr marL="3396009" indent="-226400" eaLnBrk="0" fontAlgn="base" hangingPunct="0">
              <a:spcBef>
                <a:spcPct val="30000"/>
              </a:spcBef>
              <a:spcAft>
                <a:spcPct val="0"/>
              </a:spcAft>
              <a:defRPr sz="1200">
                <a:solidFill>
                  <a:schemeClr val="tx1"/>
                </a:solidFill>
                <a:latin typeface="Arial" charset="0"/>
              </a:defRPr>
            </a:lvl8pPr>
            <a:lvl9pPr marL="3848809" indent="-2264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5F4FBC0-1702-4EC3-940E-DD5E65CDB8CE}" type="slidenum">
              <a:rPr lang="en-US" altLang="en-US" smtClean="0"/>
              <a:pPr eaLnBrk="1" hangingPunct="1">
                <a:spcBef>
                  <a:spcPct val="0"/>
                </a:spcBef>
              </a:pPr>
              <a:t>4</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5802" indent="-283001" eaLnBrk="0" hangingPunct="0">
              <a:spcBef>
                <a:spcPct val="30000"/>
              </a:spcBef>
              <a:defRPr sz="1200">
                <a:solidFill>
                  <a:schemeClr val="tx1"/>
                </a:solidFill>
                <a:latin typeface="Arial" charset="0"/>
              </a:defRPr>
            </a:lvl2pPr>
            <a:lvl3pPr marL="1132003" indent="-226400" eaLnBrk="0" hangingPunct="0">
              <a:spcBef>
                <a:spcPct val="30000"/>
              </a:spcBef>
              <a:defRPr sz="1200">
                <a:solidFill>
                  <a:schemeClr val="tx1"/>
                </a:solidFill>
                <a:latin typeface="Arial" charset="0"/>
              </a:defRPr>
            </a:lvl3pPr>
            <a:lvl4pPr marL="1584803" indent="-226400" eaLnBrk="0" hangingPunct="0">
              <a:spcBef>
                <a:spcPct val="30000"/>
              </a:spcBef>
              <a:defRPr sz="1200">
                <a:solidFill>
                  <a:schemeClr val="tx1"/>
                </a:solidFill>
                <a:latin typeface="Arial" charset="0"/>
              </a:defRPr>
            </a:lvl4pPr>
            <a:lvl5pPr marL="2037606" indent="-226400" eaLnBrk="0" hangingPunct="0">
              <a:spcBef>
                <a:spcPct val="30000"/>
              </a:spcBef>
              <a:defRPr sz="1200">
                <a:solidFill>
                  <a:schemeClr val="tx1"/>
                </a:solidFill>
                <a:latin typeface="Arial" charset="0"/>
              </a:defRPr>
            </a:lvl5pPr>
            <a:lvl6pPr marL="2490406" indent="-226400" eaLnBrk="0" fontAlgn="base" hangingPunct="0">
              <a:spcBef>
                <a:spcPct val="30000"/>
              </a:spcBef>
              <a:spcAft>
                <a:spcPct val="0"/>
              </a:spcAft>
              <a:defRPr sz="1200">
                <a:solidFill>
                  <a:schemeClr val="tx1"/>
                </a:solidFill>
                <a:latin typeface="Arial" charset="0"/>
              </a:defRPr>
            </a:lvl6pPr>
            <a:lvl7pPr marL="2943207" indent="-226400" eaLnBrk="0" fontAlgn="base" hangingPunct="0">
              <a:spcBef>
                <a:spcPct val="30000"/>
              </a:spcBef>
              <a:spcAft>
                <a:spcPct val="0"/>
              </a:spcAft>
              <a:defRPr sz="1200">
                <a:solidFill>
                  <a:schemeClr val="tx1"/>
                </a:solidFill>
                <a:latin typeface="Arial" charset="0"/>
              </a:defRPr>
            </a:lvl7pPr>
            <a:lvl8pPr marL="3396009" indent="-226400" eaLnBrk="0" fontAlgn="base" hangingPunct="0">
              <a:spcBef>
                <a:spcPct val="30000"/>
              </a:spcBef>
              <a:spcAft>
                <a:spcPct val="0"/>
              </a:spcAft>
              <a:defRPr sz="1200">
                <a:solidFill>
                  <a:schemeClr val="tx1"/>
                </a:solidFill>
                <a:latin typeface="Arial" charset="0"/>
              </a:defRPr>
            </a:lvl8pPr>
            <a:lvl9pPr marL="3848809" indent="-2264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7F6A8B-9F68-48D9-AD10-DB681B0192A9}" type="slidenum">
              <a:rPr lang="en-US" altLang="en-US" smtClean="0"/>
              <a:pPr eaLnBrk="1" hangingPunct="1">
                <a:spcBef>
                  <a:spcPct val="0"/>
                </a:spcBef>
              </a:pPr>
              <a:t>5</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charset="0"/>
              <a:buChar char="•"/>
            </a:pPr>
            <a:r>
              <a:rPr lang="en-US" dirty="0" smtClean="0"/>
              <a:t>We live in a country where our government officials are elected to carry out the people’s business as our representatives. </a:t>
            </a:r>
          </a:p>
          <a:p>
            <a:pPr marL="174698" indent="-174698">
              <a:buFont typeface="Arial" charset="0"/>
              <a:buChar char="•"/>
            </a:pPr>
            <a:r>
              <a:rPr lang="en-US" dirty="0" smtClean="0"/>
              <a:t>So, who pays these people? Who do they work for? </a:t>
            </a:r>
          </a:p>
          <a:p>
            <a:pPr marL="174698" indent="-174698">
              <a:buFont typeface="Arial" charset="0"/>
              <a:buChar char="•"/>
            </a:pPr>
            <a:r>
              <a:rPr lang="en-US" dirty="0" smtClean="0"/>
              <a:t>If we pay their salaries and they work for us, who should supervising them?</a:t>
            </a:r>
            <a:r>
              <a:rPr lang="en-US" baseline="0" dirty="0" smtClean="0"/>
              <a:t> </a:t>
            </a:r>
            <a:endParaRPr lang="en-US" dirty="0" smtClean="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fld id="{78B7ACE6-8D20-0344-B88C-59A6D9A2EE52}" type="slidenum">
              <a:rPr lang="en-US" smtClean="0"/>
              <a:t>6</a:t>
            </a:fld>
            <a:endParaRPr lang="en-US"/>
          </a:p>
        </p:txBody>
      </p:sp>
    </p:spTree>
    <p:extLst>
      <p:ext uri="{BB962C8B-B14F-4D97-AF65-F5344CB8AC3E}">
        <p14:creationId xmlns:p14="http://schemas.microsoft.com/office/powerpoint/2010/main" val="61899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2" tIns="46587" rIns="93172" bIns="46587"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57024" indent="-291163" eaLnBrk="0" hangingPunct="0">
              <a:defRPr sz="2400">
                <a:solidFill>
                  <a:schemeClr val="tx1"/>
                </a:solidFill>
                <a:latin typeface="Century Gothic" charset="0"/>
                <a:ea typeface="ＭＳ Ｐゴシック" charset="0"/>
              </a:defRPr>
            </a:lvl2pPr>
            <a:lvl3pPr marL="1164653" indent="-232930" eaLnBrk="0" hangingPunct="0">
              <a:defRPr sz="2400">
                <a:solidFill>
                  <a:schemeClr val="tx1"/>
                </a:solidFill>
                <a:latin typeface="Century Gothic" charset="0"/>
                <a:ea typeface="ＭＳ Ｐゴシック" charset="0"/>
              </a:defRPr>
            </a:lvl3pPr>
            <a:lvl4pPr marL="1630514" indent="-232930" eaLnBrk="0" hangingPunct="0">
              <a:defRPr sz="2400">
                <a:solidFill>
                  <a:schemeClr val="tx1"/>
                </a:solidFill>
                <a:latin typeface="Century Gothic" charset="0"/>
                <a:ea typeface="ＭＳ Ｐゴシック" charset="0"/>
              </a:defRPr>
            </a:lvl4pPr>
            <a:lvl5pPr marL="2096375" indent="-232930" eaLnBrk="0" hangingPunct="0">
              <a:defRPr sz="2400">
                <a:solidFill>
                  <a:schemeClr val="tx1"/>
                </a:solidFill>
                <a:latin typeface="Century Gothic" charset="0"/>
                <a:ea typeface="ＭＳ Ｐゴシック" charset="0"/>
              </a:defRPr>
            </a:lvl5pPr>
            <a:lvl6pPr marL="2562236" indent="-232930" eaLnBrk="0" fontAlgn="base" hangingPunct="0">
              <a:spcBef>
                <a:spcPct val="0"/>
              </a:spcBef>
              <a:spcAft>
                <a:spcPct val="0"/>
              </a:spcAft>
              <a:defRPr sz="2400">
                <a:solidFill>
                  <a:schemeClr val="tx1"/>
                </a:solidFill>
                <a:latin typeface="Century Gothic" charset="0"/>
                <a:ea typeface="ＭＳ Ｐゴシック" charset="0"/>
              </a:defRPr>
            </a:lvl6pPr>
            <a:lvl7pPr marL="3028096" indent="-232930" eaLnBrk="0" fontAlgn="base" hangingPunct="0">
              <a:spcBef>
                <a:spcPct val="0"/>
              </a:spcBef>
              <a:spcAft>
                <a:spcPct val="0"/>
              </a:spcAft>
              <a:defRPr sz="2400">
                <a:solidFill>
                  <a:schemeClr val="tx1"/>
                </a:solidFill>
                <a:latin typeface="Century Gothic" charset="0"/>
                <a:ea typeface="ＭＳ Ｐゴシック" charset="0"/>
              </a:defRPr>
            </a:lvl7pPr>
            <a:lvl8pPr marL="3493957" indent="-232930" eaLnBrk="0" fontAlgn="base" hangingPunct="0">
              <a:spcBef>
                <a:spcPct val="0"/>
              </a:spcBef>
              <a:spcAft>
                <a:spcPct val="0"/>
              </a:spcAft>
              <a:defRPr sz="2400">
                <a:solidFill>
                  <a:schemeClr val="tx1"/>
                </a:solidFill>
                <a:latin typeface="Century Gothic" charset="0"/>
                <a:ea typeface="ＭＳ Ｐゴシック" charset="0"/>
              </a:defRPr>
            </a:lvl8pPr>
            <a:lvl9pPr marL="3959819" indent="-23293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fld id="{AAB4B0E5-CD85-E548-9467-51877A1B7FC6}" type="slidenum">
              <a:rPr lang="en-US" sz="1200">
                <a:latin typeface="Arial" charset="0"/>
              </a:rPr>
              <a:pPr eaLnBrk="1" hangingPunct="1"/>
              <a:t>8</a:t>
            </a:fld>
            <a:endParaRPr lang="en-US" sz="1200" dirty="0">
              <a:latin typeface="Arial" charset="0"/>
            </a:endParaRPr>
          </a:p>
        </p:txBody>
      </p:sp>
      <p:sp>
        <p:nvSpPr>
          <p:cNvPr id="6349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Calibri" charset="0"/>
              </a:rPr>
              <a:t>Any move we make on the Champion</a:t>
            </a:r>
            <a:r>
              <a:rPr lang="en-US" baseline="0" dirty="0" smtClean="0">
                <a:latin typeface="Calibri" charset="0"/>
              </a:rPr>
              <a:t> Scale is a win. If they move from Opponent to silence, there is less opposition. If we move them from a supporter to advocating with another member of Congress, it is a win.</a:t>
            </a:r>
            <a:endParaRPr lang="en-US" dirty="0">
              <a:latin typeface="Calibri" charset="0"/>
            </a:endParaRPr>
          </a:p>
        </p:txBody>
      </p:sp>
    </p:spTree>
    <p:extLst>
      <p:ext uri="{BB962C8B-B14F-4D97-AF65-F5344CB8AC3E}">
        <p14:creationId xmlns:p14="http://schemas.microsoft.com/office/powerpoint/2010/main" val="178107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5802" indent="-283001" eaLnBrk="0" hangingPunct="0">
              <a:spcBef>
                <a:spcPct val="30000"/>
              </a:spcBef>
              <a:defRPr sz="1200">
                <a:solidFill>
                  <a:schemeClr val="tx1"/>
                </a:solidFill>
                <a:latin typeface="Arial" charset="0"/>
              </a:defRPr>
            </a:lvl2pPr>
            <a:lvl3pPr marL="1132003" indent="-226400" eaLnBrk="0" hangingPunct="0">
              <a:spcBef>
                <a:spcPct val="30000"/>
              </a:spcBef>
              <a:defRPr sz="1200">
                <a:solidFill>
                  <a:schemeClr val="tx1"/>
                </a:solidFill>
                <a:latin typeface="Arial" charset="0"/>
              </a:defRPr>
            </a:lvl3pPr>
            <a:lvl4pPr marL="1584803" indent="-226400" eaLnBrk="0" hangingPunct="0">
              <a:spcBef>
                <a:spcPct val="30000"/>
              </a:spcBef>
              <a:defRPr sz="1200">
                <a:solidFill>
                  <a:schemeClr val="tx1"/>
                </a:solidFill>
                <a:latin typeface="Arial" charset="0"/>
              </a:defRPr>
            </a:lvl4pPr>
            <a:lvl5pPr marL="2037606" indent="-226400" eaLnBrk="0" hangingPunct="0">
              <a:spcBef>
                <a:spcPct val="30000"/>
              </a:spcBef>
              <a:defRPr sz="1200">
                <a:solidFill>
                  <a:schemeClr val="tx1"/>
                </a:solidFill>
                <a:latin typeface="Arial" charset="0"/>
              </a:defRPr>
            </a:lvl5pPr>
            <a:lvl6pPr marL="2490406" indent="-226400" eaLnBrk="0" fontAlgn="base" hangingPunct="0">
              <a:spcBef>
                <a:spcPct val="30000"/>
              </a:spcBef>
              <a:spcAft>
                <a:spcPct val="0"/>
              </a:spcAft>
              <a:defRPr sz="1200">
                <a:solidFill>
                  <a:schemeClr val="tx1"/>
                </a:solidFill>
                <a:latin typeface="Arial" charset="0"/>
              </a:defRPr>
            </a:lvl6pPr>
            <a:lvl7pPr marL="2943207" indent="-226400" eaLnBrk="0" fontAlgn="base" hangingPunct="0">
              <a:spcBef>
                <a:spcPct val="30000"/>
              </a:spcBef>
              <a:spcAft>
                <a:spcPct val="0"/>
              </a:spcAft>
              <a:defRPr sz="1200">
                <a:solidFill>
                  <a:schemeClr val="tx1"/>
                </a:solidFill>
                <a:latin typeface="Arial" charset="0"/>
              </a:defRPr>
            </a:lvl7pPr>
            <a:lvl8pPr marL="3396009" indent="-226400" eaLnBrk="0" fontAlgn="base" hangingPunct="0">
              <a:spcBef>
                <a:spcPct val="30000"/>
              </a:spcBef>
              <a:spcAft>
                <a:spcPct val="0"/>
              </a:spcAft>
              <a:defRPr sz="1200">
                <a:solidFill>
                  <a:schemeClr val="tx1"/>
                </a:solidFill>
                <a:latin typeface="Arial" charset="0"/>
              </a:defRPr>
            </a:lvl8pPr>
            <a:lvl9pPr marL="3848809" indent="-2264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B889C9-5CB4-4780-B0CE-B2E547C0298D}" type="slidenum">
              <a:rPr lang="en-US" altLang="en-US" smtClean="0"/>
              <a:pPr eaLnBrk="1" hangingPunct="1">
                <a:spcBef>
                  <a:spcPct val="0"/>
                </a:spcBef>
              </a:pPr>
              <a:t>18</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2A8D95-604B-4BF5-8CEA-DC8D4AB2BE7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209563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8D95-604B-4BF5-8CEA-DC8D4AB2BE7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200058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8D95-604B-4BF5-8CEA-DC8D4AB2BE7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306725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8D95-604B-4BF5-8CEA-DC8D4AB2BE7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244346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A8D95-604B-4BF5-8CEA-DC8D4AB2BE7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175527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2A8D95-604B-4BF5-8CEA-DC8D4AB2BE71}"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192161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2A8D95-604B-4BF5-8CEA-DC8D4AB2BE71}" type="datetimeFigureOut">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146205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2A8D95-604B-4BF5-8CEA-DC8D4AB2BE71}"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57378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A8D95-604B-4BF5-8CEA-DC8D4AB2BE71}" type="datetimeFigureOut">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182004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8D95-604B-4BF5-8CEA-DC8D4AB2BE71}"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270079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8D95-604B-4BF5-8CEA-DC8D4AB2BE71}"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9EA30-4180-4B9A-AF36-D6C351DC8AC4}" type="slidenum">
              <a:rPr lang="en-US" smtClean="0"/>
              <a:t>‹#›</a:t>
            </a:fld>
            <a:endParaRPr lang="en-US"/>
          </a:p>
        </p:txBody>
      </p:sp>
    </p:spTree>
    <p:extLst>
      <p:ext uri="{BB962C8B-B14F-4D97-AF65-F5344CB8AC3E}">
        <p14:creationId xmlns:p14="http://schemas.microsoft.com/office/powerpoint/2010/main" val="376035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A8D95-604B-4BF5-8CEA-DC8D4AB2BE71}" type="datetimeFigureOut">
              <a:rPr lang="en-US" smtClean="0"/>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9EA30-4180-4B9A-AF36-D6C351DC8AC4}" type="slidenum">
              <a:rPr lang="en-US" smtClean="0"/>
              <a:t>‹#›</a:t>
            </a:fld>
            <a:endParaRPr lang="en-US"/>
          </a:p>
        </p:txBody>
      </p:sp>
    </p:spTree>
    <p:extLst>
      <p:ext uri="{BB962C8B-B14F-4D97-AF65-F5344CB8AC3E}">
        <p14:creationId xmlns:p14="http://schemas.microsoft.com/office/powerpoint/2010/main" val="1440852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ouse.gov/representatives" TargetMode="External"/><Relationship Id="rId2" Type="http://schemas.openxmlformats.org/officeDocument/2006/relationships/hyperlink" Target="http://www.results.org/" TargetMode="External"/><Relationship Id="rId1" Type="http://schemas.openxmlformats.org/officeDocument/2006/relationships/slideLayout" Target="../slideLayouts/slideLayout2.xml"/><Relationship Id="rId5" Type="http://schemas.openxmlformats.org/officeDocument/2006/relationships/hyperlink" Target="http://app.leg.wa.gov/DistrictFinder/" TargetMode="External"/><Relationship Id="rId4" Type="http://schemas.openxmlformats.org/officeDocument/2006/relationships/hyperlink" Target="http://www.senate.gov/senat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http://www.results.org/images/uploads/images/adam_smith.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esults.org/volunteers/advocacy-basic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results.org/" TargetMode="External"/><Relationship Id="rId2" Type="http://schemas.openxmlformats.org/officeDocument/2006/relationships/hyperlink" Target="mailto:melessa@glaserprogres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esults.org/issues/us_poverty_campaigns/health_care_for_all/"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results.org/issues/economic_opportunity_for_all"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sz="quarter" idx="1"/>
          </p:nvPr>
        </p:nvSpPr>
        <p:spPr>
          <a:xfrm>
            <a:off x="609600" y="1828800"/>
            <a:ext cx="8382000" cy="4495800"/>
          </a:xfrm>
        </p:spPr>
        <p:txBody>
          <a:bodyPr>
            <a:normAutofit/>
          </a:bodyPr>
          <a:lstStyle/>
          <a:p>
            <a:pPr eaLnBrk="1" hangingPunct="1">
              <a:buFont typeface="Wingdings" pitchFamily="2" charset="2"/>
              <a:buChar char="Ø"/>
            </a:pPr>
            <a:r>
              <a:rPr lang="en-US" altLang="en-US" sz="2800" dirty="0" smtClean="0">
                <a:latin typeface="Calibri" pitchFamily="34" charset="0"/>
              </a:rPr>
              <a:t>Grassroots advocacy organization working to create the political will to end the worst aspects of poverty</a:t>
            </a:r>
          </a:p>
          <a:p>
            <a:pPr eaLnBrk="1" hangingPunct="1">
              <a:buFont typeface="Wingdings" pitchFamily="2" charset="2"/>
              <a:buChar char="Ø"/>
            </a:pPr>
            <a:r>
              <a:rPr lang="en-US" altLang="en-US" sz="2800" dirty="0" smtClean="0">
                <a:latin typeface="Calibri" pitchFamily="34" charset="0"/>
              </a:rPr>
              <a:t>Empowering individuals to exercise personal and political power</a:t>
            </a:r>
          </a:p>
          <a:p>
            <a:pPr eaLnBrk="1" hangingPunct="1">
              <a:buFont typeface="Wingdings" pitchFamily="2" charset="2"/>
              <a:buChar char="Ø"/>
            </a:pPr>
            <a:r>
              <a:rPr lang="en-US" altLang="en-US" sz="2800" dirty="0" smtClean="0">
                <a:latin typeface="Calibri" pitchFamily="34" charset="0"/>
              </a:rPr>
              <a:t>Over 35 years of advocacy experience</a:t>
            </a:r>
          </a:p>
          <a:p>
            <a:pPr eaLnBrk="1" hangingPunct="1">
              <a:buFont typeface="Wingdings" pitchFamily="2" charset="2"/>
              <a:buChar char="Ø"/>
            </a:pPr>
            <a:r>
              <a:rPr lang="en-US" altLang="en-US" sz="2800" dirty="0" smtClean="0">
                <a:latin typeface="Calibri" pitchFamily="34" charset="0"/>
              </a:rPr>
              <a:t>Time tested strategies and tactics</a:t>
            </a:r>
          </a:p>
          <a:p>
            <a:pPr eaLnBrk="1" hangingPunct="1">
              <a:buFont typeface="Wingdings" pitchFamily="2" charset="2"/>
              <a:buChar char="Ø"/>
            </a:pPr>
            <a:r>
              <a:rPr lang="en-US" altLang="en-US" sz="2800" dirty="0" smtClean="0">
                <a:latin typeface="Calibri" pitchFamily="34" charset="0"/>
              </a:rPr>
              <a:t>Active and engaged network building relationships with legislators, the media and local communities</a:t>
            </a:r>
          </a:p>
          <a:p>
            <a:pPr eaLnBrk="1" hangingPunct="1">
              <a:buFont typeface="Wingdings" pitchFamily="2" charset="2"/>
              <a:buChar char="Ø"/>
            </a:pPr>
            <a:r>
              <a:rPr lang="en-US" altLang="en-US" sz="2800" dirty="0" smtClean="0">
                <a:latin typeface="Calibri" pitchFamily="34" charset="0"/>
              </a:rPr>
              <a:t>Chapters in all 50 states and nearly a dozen countries</a:t>
            </a:r>
          </a:p>
        </p:txBody>
      </p:sp>
      <p:sp>
        <p:nvSpPr>
          <p:cNvPr id="10243" name="Rectangle 2"/>
          <p:cNvSpPr>
            <a:spLocks noGrp="1" noChangeArrowheads="1"/>
          </p:cNvSpPr>
          <p:nvPr>
            <p:ph type="title"/>
          </p:nvPr>
        </p:nvSpPr>
        <p:spPr>
          <a:xfrm>
            <a:off x="2590800" y="228600"/>
            <a:ext cx="3962400" cy="990600"/>
          </a:xfrm>
        </p:spPr>
        <p:txBody>
          <a:bodyPr/>
          <a:lstStyle/>
          <a:p>
            <a:pPr algn="ctr" eaLnBrk="1" hangingPunct="1"/>
            <a:r>
              <a:rPr lang="en-US" altLang="en-US" b="1" dirty="0" smtClean="0">
                <a:latin typeface="Calibri" pitchFamily="34" charset="0"/>
              </a:rPr>
              <a:t>About RESULTS</a:t>
            </a: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21728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487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152400"/>
            <a:ext cx="8229600" cy="944562"/>
          </a:xfrm>
        </p:spPr>
        <p:txBody>
          <a:bodyPr>
            <a:normAutofit/>
          </a:bodyPr>
          <a:lstStyle/>
          <a:p>
            <a:pPr eaLnBrk="1" hangingPunct="1"/>
            <a:r>
              <a:rPr lang="en-US" sz="3600" b="1" dirty="0">
                <a:latin typeface="Calibri" panose="020F0502020204030204" pitchFamily="34" charset="0"/>
                <a:cs typeface="Calibri" panose="020F0502020204030204" pitchFamily="34" charset="0"/>
              </a:rPr>
              <a:t>Good </a:t>
            </a:r>
            <a:r>
              <a:rPr lang="en-US" sz="3600" b="1" dirty="0" smtClean="0">
                <a:latin typeface="Calibri" panose="020F0502020204030204" pitchFamily="34" charset="0"/>
                <a:cs typeface="Calibri" panose="020F0502020204030204" pitchFamily="34" charset="0"/>
              </a:rPr>
              <a:t>news </a:t>
            </a:r>
            <a:r>
              <a:rPr lang="en-US" sz="3600" b="1" dirty="0">
                <a:latin typeface="Calibri" panose="020F0502020204030204" pitchFamily="34" charset="0"/>
                <a:cs typeface="Calibri" panose="020F0502020204030204" pitchFamily="34" charset="0"/>
              </a:rPr>
              <a:t>a</a:t>
            </a:r>
            <a:r>
              <a:rPr lang="en-US" sz="3600" b="1" dirty="0" smtClean="0">
                <a:latin typeface="Calibri" panose="020F0502020204030204" pitchFamily="34" charset="0"/>
                <a:cs typeface="Calibri" panose="020F0502020204030204" pitchFamily="34" charset="0"/>
              </a:rPr>
              <a:t>bout </a:t>
            </a:r>
            <a:r>
              <a:rPr lang="en-US" sz="3600" b="1" dirty="0">
                <a:latin typeface="Calibri" panose="020F0502020204030204" pitchFamily="34" charset="0"/>
                <a:cs typeface="Calibri" panose="020F0502020204030204" pitchFamily="34" charset="0"/>
              </a:rPr>
              <a:t>i</a:t>
            </a:r>
            <a:r>
              <a:rPr lang="en-US" sz="3600" b="1" dirty="0" smtClean="0">
                <a:latin typeface="Calibri" panose="020F0502020204030204" pitchFamily="34" charset="0"/>
                <a:cs typeface="Calibri" panose="020F0502020204030204" pitchFamily="34" charset="0"/>
              </a:rPr>
              <a:t>nfluence</a:t>
            </a:r>
            <a:endParaRPr lang="en-US" sz="3600" b="1" dirty="0">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457200" y="1066800"/>
            <a:ext cx="8382000" cy="5059363"/>
          </a:xfrm>
        </p:spPr>
        <p:txBody>
          <a:bodyPr/>
          <a:lstStyle/>
          <a:p>
            <a:pPr marL="0" indent="0">
              <a:buNone/>
            </a:pPr>
            <a:r>
              <a:rPr lang="en-US" altLang="en-US" sz="2000" b="0" dirty="0" smtClean="0">
                <a:latin typeface="Calibri" pitchFamily="34" charset="0"/>
              </a:rPr>
              <a:t>Research by the Congressional Management Foundation shows that </a:t>
            </a:r>
            <a:r>
              <a:rPr lang="en-US" altLang="en-US" sz="2000" dirty="0" smtClean="0">
                <a:latin typeface="Calibri" pitchFamily="34" charset="0"/>
              </a:rPr>
              <a:t>in-person meetings</a:t>
            </a:r>
            <a:r>
              <a:rPr lang="en-US" altLang="en-US" sz="2000" b="0" dirty="0" smtClean="0">
                <a:latin typeface="Calibri" pitchFamily="34" charset="0"/>
              </a:rPr>
              <a:t> with constituents are the most effective way to influence lawmakers.</a:t>
            </a:r>
            <a:endParaRPr lang="en-US" altLang="en-US" sz="2000" dirty="0" smtClean="0">
              <a:latin typeface="Calibri" pitchFamily="34" charset="0"/>
            </a:endParaRPr>
          </a:p>
          <a:p>
            <a:pPr eaLnBrk="1" hangingPunct="1"/>
            <a:endParaRPr lang="en-US" altLang="en-US" dirty="0" smtClean="0"/>
          </a:p>
        </p:txBody>
      </p:sp>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366" y="1905000"/>
            <a:ext cx="7549522" cy="478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6124575" y="5526622"/>
            <a:ext cx="2119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US" sz="1200" dirty="0"/>
              <a:t>Source: Congressional Management Foundation</a:t>
            </a:r>
          </a:p>
        </p:txBody>
      </p:sp>
    </p:spTree>
    <p:extLst>
      <p:ext uri="{BB962C8B-B14F-4D97-AF65-F5344CB8AC3E}">
        <p14:creationId xmlns:p14="http://schemas.microsoft.com/office/powerpoint/2010/main" val="1014054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ltLang="en-US"/>
          </a:p>
        </p:txBody>
      </p:sp>
      <p:sp>
        <p:nvSpPr>
          <p:cNvPr id="3" name="Slide Number Placeholder 2"/>
          <p:cNvSpPr>
            <a:spLocks noGrp="1"/>
          </p:cNvSpPr>
          <p:nvPr>
            <p:ph type="sldNum" sz="quarter" idx="12"/>
          </p:nvPr>
        </p:nvSpPr>
        <p:spPr/>
        <p:txBody>
          <a:bodyPr/>
          <a:lstStyle/>
          <a:p>
            <a:pPr>
              <a:defRPr/>
            </a:pPr>
            <a:fld id="{52475BA2-DE07-4B48-B2D1-3B691C870D2B}" type="slidenum">
              <a:rPr lang="en-US" altLang="en-US" smtClean="0"/>
              <a:pPr>
                <a:defRPr/>
              </a:pPr>
              <a:t>11</a:t>
            </a:fld>
            <a:endParaRPr lang="en-US" altLang="en-US"/>
          </a:p>
        </p:txBody>
      </p:sp>
      <p:sp>
        <p:nvSpPr>
          <p:cNvPr id="4" name="Title 1"/>
          <p:cNvSpPr txBox="1">
            <a:spLocks/>
          </p:cNvSpPr>
          <p:nvPr/>
        </p:nvSpPr>
        <p:spPr>
          <a:xfrm>
            <a:off x="0" y="83214"/>
            <a:ext cx="8165293" cy="677863"/>
          </a:xfrm>
          <a:prstGeom prst="rect">
            <a:avLst/>
          </a:prstGeom>
        </p:spPr>
        <p:txBody>
          <a:bodyPr>
            <a:noAutofit/>
          </a:bodyPr>
          <a:lstStyle>
            <a:lvl1pPr algn="ctr" defTabSz="457200">
              <a:defRPr sz="4400">
                <a:solidFill>
                  <a:srgbClr val="58585B"/>
                </a:solidFill>
                <a:latin typeface="+mn-lt"/>
                <a:ea typeface="+mn-ea"/>
                <a:cs typeface="+mn-cs"/>
                <a:sym typeface="Helvetica"/>
              </a:defRPr>
            </a:lvl1pPr>
            <a:lvl2pPr algn="ctr" defTabSz="457200">
              <a:defRPr sz="4400">
                <a:solidFill>
                  <a:srgbClr val="58585B"/>
                </a:solidFill>
                <a:latin typeface="+mn-lt"/>
                <a:ea typeface="+mn-ea"/>
                <a:cs typeface="+mn-cs"/>
                <a:sym typeface="Helvetica"/>
              </a:defRPr>
            </a:lvl2pPr>
            <a:lvl3pPr algn="ctr" defTabSz="457200">
              <a:defRPr sz="4400">
                <a:solidFill>
                  <a:srgbClr val="58585B"/>
                </a:solidFill>
                <a:latin typeface="+mn-lt"/>
                <a:ea typeface="+mn-ea"/>
                <a:cs typeface="+mn-cs"/>
                <a:sym typeface="Helvetica"/>
              </a:defRPr>
            </a:lvl3pPr>
            <a:lvl4pPr algn="ctr" defTabSz="457200">
              <a:defRPr sz="4400">
                <a:solidFill>
                  <a:srgbClr val="58585B"/>
                </a:solidFill>
                <a:latin typeface="+mn-lt"/>
                <a:ea typeface="+mn-ea"/>
                <a:cs typeface="+mn-cs"/>
                <a:sym typeface="Helvetica"/>
              </a:defRPr>
            </a:lvl4pPr>
            <a:lvl5pPr algn="ctr" defTabSz="457200">
              <a:defRPr sz="4400">
                <a:solidFill>
                  <a:srgbClr val="58585B"/>
                </a:solidFill>
                <a:latin typeface="+mn-lt"/>
                <a:ea typeface="+mn-ea"/>
                <a:cs typeface="+mn-cs"/>
                <a:sym typeface="Helvetica"/>
              </a:defRPr>
            </a:lvl5pPr>
            <a:lvl6pPr algn="ctr" defTabSz="457200">
              <a:defRPr sz="4400">
                <a:solidFill>
                  <a:srgbClr val="58585B"/>
                </a:solidFill>
                <a:latin typeface="+mn-lt"/>
                <a:ea typeface="+mn-ea"/>
                <a:cs typeface="+mn-cs"/>
                <a:sym typeface="Helvetica"/>
              </a:defRPr>
            </a:lvl6pPr>
            <a:lvl7pPr algn="ctr" defTabSz="457200">
              <a:defRPr sz="4400">
                <a:solidFill>
                  <a:srgbClr val="58585B"/>
                </a:solidFill>
                <a:latin typeface="+mn-lt"/>
                <a:ea typeface="+mn-ea"/>
                <a:cs typeface="+mn-cs"/>
                <a:sym typeface="Helvetica"/>
              </a:defRPr>
            </a:lvl7pPr>
            <a:lvl8pPr algn="ctr" defTabSz="457200">
              <a:defRPr sz="4400">
                <a:solidFill>
                  <a:srgbClr val="58585B"/>
                </a:solidFill>
                <a:latin typeface="+mn-lt"/>
                <a:ea typeface="+mn-ea"/>
                <a:cs typeface="+mn-cs"/>
                <a:sym typeface="Helvetica"/>
              </a:defRPr>
            </a:lvl8pPr>
            <a:lvl9pPr algn="ctr" defTabSz="457200">
              <a:defRPr sz="4400">
                <a:solidFill>
                  <a:srgbClr val="58585B"/>
                </a:solidFill>
                <a:latin typeface="+mn-lt"/>
                <a:ea typeface="+mn-ea"/>
                <a:cs typeface="+mn-cs"/>
                <a:sym typeface="Helvetica"/>
              </a:defRPr>
            </a:lvl9pPr>
          </a:lstStyle>
          <a:p>
            <a:r>
              <a:rPr lang="en-US" b="1" dirty="0" smtClean="0">
                <a:solidFill>
                  <a:schemeClr val="tx1"/>
                </a:solidFill>
                <a:latin typeface="Calibri" panose="020F0502020204030204" pitchFamily="34" charset="0"/>
                <a:cs typeface="Calibri" panose="020F0502020204030204" pitchFamily="34" charset="0"/>
              </a:rPr>
              <a:t>Good News About Influence</a:t>
            </a:r>
            <a:endParaRPr lang="en-US" b="1" dirty="0">
              <a:solidFill>
                <a:schemeClr val="tx1"/>
              </a:solidFill>
              <a:latin typeface="Calibri" panose="020F0502020204030204" pitchFamily="34" charset="0"/>
              <a:cs typeface="Calibri" panose="020F0502020204030204" pitchFamily="34" charset="0"/>
            </a:endParaRPr>
          </a:p>
        </p:txBody>
      </p:sp>
      <p:sp>
        <p:nvSpPr>
          <p:cNvPr id="5" name="TextBox 1"/>
          <p:cNvSpPr txBox="1">
            <a:spLocks noChangeArrowheads="1"/>
          </p:cNvSpPr>
          <p:nvPr/>
        </p:nvSpPr>
        <p:spPr bwMode="auto">
          <a:xfrm>
            <a:off x="6581775" y="5267325"/>
            <a:ext cx="2119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US" sz="1200" dirty="0"/>
              <a:t>Source: Congressional Management Foundation</a:t>
            </a:r>
          </a:p>
        </p:txBody>
      </p:sp>
      <p:pic>
        <p:nvPicPr>
          <p:cNvPr id="6" name="Picture 5"/>
          <p:cNvPicPr>
            <a:picLocks noChangeAspect="1"/>
          </p:cNvPicPr>
          <p:nvPr/>
        </p:nvPicPr>
        <p:blipFill>
          <a:blip r:embed="rId2"/>
          <a:stretch>
            <a:fillRect/>
          </a:stretch>
        </p:blipFill>
        <p:spPr>
          <a:xfrm>
            <a:off x="166258" y="798446"/>
            <a:ext cx="8844742" cy="5716835"/>
          </a:xfrm>
          <a:prstGeom prst="rect">
            <a:avLst/>
          </a:prstGeom>
        </p:spPr>
      </p:pic>
      <p:sp>
        <p:nvSpPr>
          <p:cNvPr id="7" name="TextBox 6"/>
          <p:cNvSpPr txBox="1"/>
          <p:nvPr/>
        </p:nvSpPr>
        <p:spPr>
          <a:xfrm>
            <a:off x="5867401" y="2228671"/>
            <a:ext cx="2819399" cy="1200329"/>
          </a:xfrm>
          <a:prstGeom prst="rect">
            <a:avLst/>
          </a:prstGeom>
          <a:solidFill>
            <a:schemeClr val="accent2">
              <a:lumMod val="60000"/>
              <a:lumOff val="40000"/>
            </a:schemeClr>
          </a:solidFill>
        </p:spPr>
        <p:txBody>
          <a:bodyPr wrap="square" rtlCol="0">
            <a:spAutoFit/>
          </a:bodyPr>
          <a:lstStyle/>
          <a:p>
            <a:pPr algn="ctr"/>
            <a:r>
              <a:rPr lang="en-US" dirty="0" smtClean="0"/>
              <a:t>Constituent visits and individual letters are the most effective way to influence</a:t>
            </a:r>
            <a:endParaRPr lang="en-US" dirty="0"/>
          </a:p>
        </p:txBody>
      </p:sp>
      <p:sp>
        <p:nvSpPr>
          <p:cNvPr id="8" name="Oval 7"/>
          <p:cNvSpPr/>
          <p:nvPr/>
        </p:nvSpPr>
        <p:spPr>
          <a:xfrm>
            <a:off x="166258" y="631766"/>
            <a:ext cx="8153400" cy="17456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701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RESULTS EPIC </a:t>
            </a:r>
            <a:br>
              <a:rPr lang="en-US" b="1" dirty="0" smtClean="0"/>
            </a:br>
            <a:r>
              <a:rPr lang="en-US" b="1" dirty="0" smtClean="0"/>
              <a:t>Communication Tool</a:t>
            </a:r>
            <a:endParaRPr lang="en-US" b="1" dirty="0"/>
          </a:p>
        </p:txBody>
      </p:sp>
      <p:sp>
        <p:nvSpPr>
          <p:cNvPr id="3" name="Content Placeholder 2"/>
          <p:cNvSpPr>
            <a:spLocks noGrp="1"/>
          </p:cNvSpPr>
          <p:nvPr>
            <p:ph idx="1"/>
          </p:nvPr>
        </p:nvSpPr>
        <p:spPr>
          <a:xfrm>
            <a:off x="1524000" y="1676400"/>
            <a:ext cx="5486400" cy="3581400"/>
          </a:xfrm>
        </p:spPr>
        <p:txBody>
          <a:bodyPr>
            <a:normAutofit/>
          </a:bodyPr>
          <a:lstStyle/>
          <a:p>
            <a:pPr marL="0" indent="0">
              <a:buNone/>
            </a:pPr>
            <a:r>
              <a:rPr lang="en-US" sz="3600" b="1" dirty="0" smtClean="0">
                <a:solidFill>
                  <a:schemeClr val="tx1"/>
                </a:solidFill>
              </a:rPr>
              <a:t>EPIC</a:t>
            </a:r>
            <a:r>
              <a:rPr lang="en-US" dirty="0" smtClean="0">
                <a:solidFill>
                  <a:schemeClr val="tx1"/>
                </a:solidFill>
              </a:rPr>
              <a:t> stands for:</a:t>
            </a:r>
          </a:p>
          <a:p>
            <a:pPr marL="0" indent="0">
              <a:buNone/>
            </a:pPr>
            <a:r>
              <a:rPr lang="en-US" dirty="0" smtClean="0">
                <a:solidFill>
                  <a:schemeClr val="tx1"/>
                </a:solidFill>
              </a:rPr>
              <a:t> </a:t>
            </a:r>
          </a:p>
          <a:p>
            <a:pPr marL="0" indent="0">
              <a:buNone/>
            </a:pPr>
            <a:r>
              <a:rPr lang="en-US" b="1" dirty="0" smtClean="0">
                <a:solidFill>
                  <a:schemeClr val="tx1"/>
                </a:solidFill>
              </a:rPr>
              <a:t>E</a:t>
            </a:r>
            <a:r>
              <a:rPr lang="en-US" dirty="0" smtClean="0">
                <a:solidFill>
                  <a:schemeClr val="tx1"/>
                </a:solidFill>
              </a:rPr>
              <a:t>ngage </a:t>
            </a:r>
            <a:r>
              <a:rPr lang="en-US" dirty="0">
                <a:solidFill>
                  <a:schemeClr val="tx1"/>
                </a:solidFill>
              </a:rPr>
              <a:t>your </a:t>
            </a:r>
            <a:r>
              <a:rPr lang="en-US" dirty="0" smtClean="0">
                <a:solidFill>
                  <a:schemeClr val="tx1"/>
                </a:solidFill>
              </a:rPr>
              <a:t>audience </a:t>
            </a:r>
          </a:p>
          <a:p>
            <a:pPr marL="0" indent="0">
              <a:buNone/>
            </a:pPr>
            <a:r>
              <a:rPr lang="en-US" b="1" dirty="0" smtClean="0">
                <a:solidFill>
                  <a:schemeClr val="tx1"/>
                </a:solidFill>
              </a:rPr>
              <a:t>P</a:t>
            </a:r>
            <a:r>
              <a:rPr lang="en-US" dirty="0" smtClean="0">
                <a:solidFill>
                  <a:schemeClr val="tx1"/>
                </a:solidFill>
              </a:rPr>
              <a:t>roblem Statement </a:t>
            </a:r>
          </a:p>
          <a:p>
            <a:pPr marL="0" indent="0">
              <a:buNone/>
            </a:pPr>
            <a:r>
              <a:rPr lang="en-US" b="1" dirty="0" smtClean="0">
                <a:solidFill>
                  <a:schemeClr val="tx1"/>
                </a:solidFill>
              </a:rPr>
              <a:t>I</a:t>
            </a:r>
            <a:r>
              <a:rPr lang="en-US" dirty="0" smtClean="0">
                <a:solidFill>
                  <a:schemeClr val="tx1"/>
                </a:solidFill>
              </a:rPr>
              <a:t>nform </a:t>
            </a:r>
            <a:r>
              <a:rPr lang="en-US" dirty="0">
                <a:solidFill>
                  <a:schemeClr val="tx1"/>
                </a:solidFill>
              </a:rPr>
              <a:t>about the solution and </a:t>
            </a:r>
            <a:endParaRPr lang="en-US" dirty="0" smtClean="0">
              <a:solidFill>
                <a:schemeClr val="tx1"/>
              </a:solidFill>
            </a:endParaRPr>
          </a:p>
          <a:p>
            <a:pPr marL="0" indent="0">
              <a:buNone/>
            </a:pPr>
            <a:r>
              <a:rPr lang="en-US" b="1" dirty="0" smtClean="0">
                <a:solidFill>
                  <a:schemeClr val="tx1"/>
                </a:solidFill>
              </a:rPr>
              <a:t>C</a:t>
            </a:r>
            <a:r>
              <a:rPr lang="en-US" dirty="0" smtClean="0">
                <a:solidFill>
                  <a:schemeClr val="tx1"/>
                </a:solidFill>
              </a:rPr>
              <a:t>all </a:t>
            </a:r>
            <a:r>
              <a:rPr lang="en-US" dirty="0">
                <a:solidFill>
                  <a:schemeClr val="tx1"/>
                </a:solidFill>
              </a:rPr>
              <a:t>to action</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80361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RESULTS EPIC </a:t>
            </a:r>
            <a:br>
              <a:rPr lang="en-US" b="1" dirty="0"/>
            </a:br>
            <a:r>
              <a:rPr lang="en-US" b="1" dirty="0"/>
              <a:t>Communication Tool</a:t>
            </a:r>
          </a:p>
        </p:txBody>
      </p:sp>
      <p:sp>
        <p:nvSpPr>
          <p:cNvPr id="3" name="Content Placeholder 2"/>
          <p:cNvSpPr>
            <a:spLocks noGrp="1"/>
          </p:cNvSpPr>
          <p:nvPr>
            <p:ph idx="1"/>
          </p:nvPr>
        </p:nvSpPr>
        <p:spPr/>
        <p:txBody>
          <a:bodyPr>
            <a:normAutofit/>
          </a:bodyPr>
          <a:lstStyle/>
          <a:p>
            <a:pPr marL="0" indent="0">
              <a:buNone/>
            </a:pPr>
            <a:r>
              <a:rPr lang="en-US" sz="2800" dirty="0" smtClean="0"/>
              <a:t>.</a:t>
            </a:r>
            <a:endParaRPr lang="en-US" sz="2800" dirty="0"/>
          </a:p>
          <a:p>
            <a:pPr marL="274320" lvl="1" indent="0">
              <a:buNone/>
            </a:pPr>
            <a:r>
              <a:rPr lang="en-US" sz="2800" b="1" dirty="0">
                <a:solidFill>
                  <a:schemeClr val="tx1"/>
                </a:solidFill>
              </a:rPr>
              <a:t>E </a:t>
            </a:r>
            <a:r>
              <a:rPr lang="en-US" b="1" dirty="0"/>
              <a:t>=</a:t>
            </a:r>
            <a:r>
              <a:rPr lang="en-US" sz="2800" b="1" dirty="0" smtClean="0">
                <a:solidFill>
                  <a:schemeClr val="tx1"/>
                </a:solidFill>
              </a:rPr>
              <a:t> </a:t>
            </a:r>
            <a:r>
              <a:rPr lang="en-US" sz="2800" b="1" dirty="0">
                <a:solidFill>
                  <a:schemeClr val="tx1"/>
                </a:solidFill>
              </a:rPr>
              <a:t>Engage Your Audience</a:t>
            </a:r>
            <a:endParaRPr lang="en-US" sz="2800" dirty="0">
              <a:solidFill>
                <a:schemeClr val="tx1"/>
              </a:solidFill>
            </a:endParaRPr>
          </a:p>
          <a:p>
            <a:pPr lvl="1"/>
            <a:r>
              <a:rPr lang="en-US" dirty="0"/>
              <a:t>G</a:t>
            </a:r>
            <a:r>
              <a:rPr lang="en-US" sz="2800" dirty="0" smtClean="0">
                <a:solidFill>
                  <a:schemeClr val="tx1"/>
                </a:solidFill>
              </a:rPr>
              <a:t>et </a:t>
            </a:r>
            <a:r>
              <a:rPr lang="en-US" sz="2800" dirty="0">
                <a:solidFill>
                  <a:schemeClr val="tx1"/>
                </a:solidFill>
              </a:rPr>
              <a:t>your listener’s attention with a dramatic fact or short statement. </a:t>
            </a:r>
            <a:endParaRPr lang="en-US" sz="2800" dirty="0" smtClean="0">
              <a:solidFill>
                <a:schemeClr val="tx1"/>
              </a:solidFill>
            </a:endParaRPr>
          </a:p>
          <a:p>
            <a:pPr lvl="1"/>
            <a:r>
              <a:rPr lang="en-US" sz="2800" dirty="0" smtClean="0">
                <a:solidFill>
                  <a:schemeClr val="tx1"/>
                </a:solidFill>
              </a:rPr>
              <a:t>Keep </a:t>
            </a:r>
            <a:r>
              <a:rPr lang="en-US" dirty="0" smtClean="0"/>
              <a:t>your</a:t>
            </a:r>
            <a:r>
              <a:rPr lang="en-US" sz="2800" dirty="0" smtClean="0">
                <a:solidFill>
                  <a:schemeClr val="tx1"/>
                </a:solidFill>
              </a:rPr>
              <a:t> </a:t>
            </a:r>
            <a:r>
              <a:rPr lang="en-US" sz="2800" dirty="0">
                <a:solidFill>
                  <a:schemeClr val="tx1"/>
                </a:solidFill>
              </a:rPr>
              <a:t>opening statement to one sentence if </a:t>
            </a:r>
            <a:r>
              <a:rPr lang="en-US" sz="2800" dirty="0" smtClean="0">
                <a:solidFill>
                  <a:schemeClr val="tx1"/>
                </a:solidFill>
              </a:rPr>
              <a:t>possible. Be powerfully succinct.</a:t>
            </a:r>
            <a:endParaRPr lang="en-US" sz="2800" dirty="0">
              <a:solidFill>
                <a:schemeClr val="tx1"/>
              </a:solidFill>
            </a:endParaRPr>
          </a:p>
          <a:p>
            <a:pPr lvl="1"/>
            <a:endParaRPr lang="en-US" sz="2800" dirty="0">
              <a:solidFill>
                <a:schemeClr val="tx1"/>
              </a:solidFill>
            </a:endParaRPr>
          </a:p>
        </p:txBody>
      </p:sp>
    </p:spTree>
    <p:extLst>
      <p:ext uri="{BB962C8B-B14F-4D97-AF65-F5344CB8AC3E}">
        <p14:creationId xmlns:p14="http://schemas.microsoft.com/office/powerpoint/2010/main" val="413140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RESULTS EPIC </a:t>
            </a:r>
            <a:br>
              <a:rPr lang="en-US" b="1" dirty="0"/>
            </a:br>
            <a:r>
              <a:rPr lang="en-US" b="1" dirty="0"/>
              <a:t>Communication Tool</a:t>
            </a:r>
          </a:p>
        </p:txBody>
      </p:sp>
      <p:sp>
        <p:nvSpPr>
          <p:cNvPr id="3" name="Content Placeholder 2"/>
          <p:cNvSpPr>
            <a:spLocks noGrp="1"/>
          </p:cNvSpPr>
          <p:nvPr>
            <p:ph idx="1"/>
          </p:nvPr>
        </p:nvSpPr>
        <p:spPr/>
        <p:txBody>
          <a:bodyPr>
            <a:normAutofit/>
          </a:bodyPr>
          <a:lstStyle/>
          <a:p>
            <a:pPr marL="0" indent="0">
              <a:buNone/>
            </a:pPr>
            <a:endParaRPr lang="en-US" sz="2800" dirty="0"/>
          </a:p>
          <a:p>
            <a:pPr marL="274320" lvl="1" indent="0">
              <a:buNone/>
            </a:pPr>
            <a:r>
              <a:rPr lang="en-US" sz="2800" b="1" dirty="0">
                <a:solidFill>
                  <a:schemeClr val="tx1"/>
                </a:solidFill>
              </a:rPr>
              <a:t>P </a:t>
            </a:r>
            <a:r>
              <a:rPr lang="en-US" b="1" dirty="0"/>
              <a:t>=</a:t>
            </a:r>
            <a:r>
              <a:rPr lang="en-US" sz="2800" b="1" dirty="0" smtClean="0">
                <a:solidFill>
                  <a:schemeClr val="tx1"/>
                </a:solidFill>
              </a:rPr>
              <a:t> </a:t>
            </a:r>
            <a:r>
              <a:rPr lang="en-US" sz="2800" b="1" dirty="0">
                <a:solidFill>
                  <a:schemeClr val="tx1"/>
                </a:solidFill>
              </a:rPr>
              <a:t>State the Problem</a:t>
            </a:r>
            <a:endParaRPr lang="en-US" sz="2800" dirty="0">
              <a:solidFill>
                <a:schemeClr val="tx1"/>
              </a:solidFill>
            </a:endParaRPr>
          </a:p>
          <a:p>
            <a:pPr lvl="1"/>
            <a:r>
              <a:rPr lang="en-US" dirty="0"/>
              <a:t>P</a:t>
            </a:r>
            <a:r>
              <a:rPr lang="en-US" sz="2800" dirty="0" smtClean="0">
                <a:solidFill>
                  <a:schemeClr val="tx1"/>
                </a:solidFill>
              </a:rPr>
              <a:t>resent </a:t>
            </a:r>
            <a:r>
              <a:rPr lang="en-US" sz="2800" dirty="0">
                <a:solidFill>
                  <a:schemeClr val="tx1"/>
                </a:solidFill>
              </a:rPr>
              <a:t>causes of the problem you introduced in the </a:t>
            </a:r>
            <a:r>
              <a:rPr lang="en-US" dirty="0" smtClean="0"/>
              <a:t>engage</a:t>
            </a:r>
            <a:r>
              <a:rPr lang="en-US" sz="2800" dirty="0" smtClean="0">
                <a:solidFill>
                  <a:schemeClr val="tx1"/>
                </a:solidFill>
              </a:rPr>
              <a:t> </a:t>
            </a:r>
            <a:r>
              <a:rPr lang="en-US" sz="2800" dirty="0">
                <a:solidFill>
                  <a:schemeClr val="tx1"/>
                </a:solidFill>
              </a:rPr>
              <a:t>section. </a:t>
            </a:r>
            <a:endParaRPr lang="en-US" sz="2800" dirty="0" smtClean="0">
              <a:solidFill>
                <a:schemeClr val="tx1"/>
              </a:solidFill>
            </a:endParaRPr>
          </a:p>
          <a:p>
            <a:pPr lvl="1"/>
            <a:r>
              <a:rPr lang="en-US" sz="2800" dirty="0" smtClean="0">
                <a:solidFill>
                  <a:schemeClr val="tx1"/>
                </a:solidFill>
              </a:rPr>
              <a:t>How </a:t>
            </a:r>
            <a:r>
              <a:rPr lang="en-US" sz="2800" dirty="0">
                <a:solidFill>
                  <a:schemeClr val="tx1"/>
                </a:solidFill>
              </a:rPr>
              <a:t>widespread or serious is the problem?</a:t>
            </a:r>
          </a:p>
        </p:txBody>
      </p:sp>
    </p:spTree>
    <p:extLst>
      <p:ext uri="{BB962C8B-B14F-4D97-AF65-F5344CB8AC3E}">
        <p14:creationId xmlns:p14="http://schemas.microsoft.com/office/powerpoint/2010/main" val="345080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RESULTS EPIC </a:t>
            </a:r>
            <a:br>
              <a:rPr lang="en-US" b="1" dirty="0"/>
            </a:br>
            <a:r>
              <a:rPr lang="en-US" b="1" dirty="0"/>
              <a:t>Communication Tool</a:t>
            </a:r>
          </a:p>
        </p:txBody>
      </p:sp>
      <p:sp>
        <p:nvSpPr>
          <p:cNvPr id="3" name="Content Placeholder 2"/>
          <p:cNvSpPr>
            <a:spLocks noGrp="1"/>
          </p:cNvSpPr>
          <p:nvPr>
            <p:ph idx="1"/>
          </p:nvPr>
        </p:nvSpPr>
        <p:spPr/>
        <p:txBody>
          <a:bodyPr>
            <a:normAutofit/>
          </a:bodyPr>
          <a:lstStyle/>
          <a:p>
            <a:pPr marL="0" indent="0">
              <a:buNone/>
            </a:pPr>
            <a:r>
              <a:rPr lang="en-US" sz="2800" b="1" dirty="0" smtClean="0"/>
              <a:t>I </a:t>
            </a:r>
            <a:r>
              <a:rPr lang="en-US" sz="2800" b="1" dirty="0"/>
              <a:t>=</a:t>
            </a:r>
            <a:r>
              <a:rPr lang="en-US" sz="2800" b="1" dirty="0" smtClean="0"/>
              <a:t> Informing about Solutions</a:t>
            </a:r>
            <a:endParaRPr lang="en-US" sz="2800" dirty="0" smtClean="0"/>
          </a:p>
          <a:p>
            <a:r>
              <a:rPr lang="en-US" sz="2800" dirty="0"/>
              <a:t>I</a:t>
            </a:r>
            <a:r>
              <a:rPr lang="en-US" sz="2800" dirty="0" smtClean="0"/>
              <a:t>nform your </a:t>
            </a:r>
            <a:r>
              <a:rPr lang="en-US" sz="2800" dirty="0"/>
              <a:t>listener about a solution to the </a:t>
            </a:r>
            <a:r>
              <a:rPr lang="en-US" sz="2800" dirty="0" smtClean="0"/>
              <a:t>problem. </a:t>
            </a:r>
          </a:p>
          <a:p>
            <a:r>
              <a:rPr lang="en-US" sz="2800" dirty="0" smtClean="0"/>
              <a:t>Develop </a:t>
            </a:r>
            <a:r>
              <a:rPr lang="en-US" sz="2800" dirty="0"/>
              <a:t>your solution by examples of how and where it has worked. </a:t>
            </a:r>
            <a:endParaRPr lang="en-US" sz="2800" dirty="0" smtClean="0"/>
          </a:p>
          <a:p>
            <a:r>
              <a:rPr lang="en-US" sz="2800" dirty="0" smtClean="0"/>
              <a:t>You </a:t>
            </a:r>
            <a:r>
              <a:rPr lang="en-US" sz="2800" dirty="0"/>
              <a:t>could site a recent study or report or tell a first-person account of how the solution has impacted you or others you know.</a:t>
            </a:r>
          </a:p>
          <a:p>
            <a:endParaRPr lang="en-US" sz="2800" dirty="0"/>
          </a:p>
        </p:txBody>
      </p:sp>
    </p:spTree>
    <p:extLst>
      <p:ext uri="{BB962C8B-B14F-4D97-AF65-F5344CB8AC3E}">
        <p14:creationId xmlns:p14="http://schemas.microsoft.com/office/powerpoint/2010/main" val="19095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RESULTS EPIC </a:t>
            </a:r>
            <a:br>
              <a:rPr lang="en-US" b="1" dirty="0"/>
            </a:br>
            <a:r>
              <a:rPr lang="en-US" b="1" dirty="0"/>
              <a:t>Communication Tool</a:t>
            </a:r>
          </a:p>
        </p:txBody>
      </p:sp>
      <p:sp>
        <p:nvSpPr>
          <p:cNvPr id="3" name="Content Placeholder 2"/>
          <p:cNvSpPr>
            <a:spLocks noGrp="1"/>
          </p:cNvSpPr>
          <p:nvPr>
            <p:ph idx="1"/>
          </p:nvPr>
        </p:nvSpPr>
        <p:spPr/>
        <p:txBody>
          <a:bodyPr>
            <a:normAutofit/>
          </a:bodyPr>
          <a:lstStyle/>
          <a:p>
            <a:pPr marL="0" indent="0">
              <a:buNone/>
            </a:pPr>
            <a:r>
              <a:rPr lang="en-US" sz="2800" b="1" dirty="0" smtClean="0"/>
              <a:t>C = </a:t>
            </a:r>
            <a:r>
              <a:rPr lang="en-US" sz="2800" b="1" dirty="0"/>
              <a:t>Call to Action</a:t>
            </a:r>
            <a:endParaRPr lang="en-US" sz="2800" dirty="0"/>
          </a:p>
          <a:p>
            <a:r>
              <a:rPr lang="en-US" sz="2800" dirty="0"/>
              <a:t>Now that you’ve engaged your listener, presented the problem and informed them of a solution, what do you want them to do? </a:t>
            </a:r>
            <a:endParaRPr lang="en-US" sz="2800" dirty="0" smtClean="0"/>
          </a:p>
          <a:p>
            <a:r>
              <a:rPr lang="en-US" sz="2800" dirty="0" smtClean="0"/>
              <a:t>Make </a:t>
            </a:r>
            <a:r>
              <a:rPr lang="en-US" sz="2800" dirty="0"/>
              <a:t>the action something specific so that you will be able to follow up with them and find out whether or not they have taken </a:t>
            </a:r>
            <a:r>
              <a:rPr lang="en-US" sz="2800" dirty="0" smtClean="0"/>
              <a:t>the action. </a:t>
            </a:r>
          </a:p>
          <a:p>
            <a:r>
              <a:rPr lang="en-US" sz="2800" dirty="0" smtClean="0"/>
              <a:t>Present </a:t>
            </a:r>
            <a:r>
              <a:rPr lang="en-US" sz="2800" dirty="0"/>
              <a:t>the action </a:t>
            </a:r>
            <a:r>
              <a:rPr lang="en-US" sz="2800" dirty="0" smtClean="0"/>
              <a:t>as a </a:t>
            </a:r>
            <a:r>
              <a:rPr lang="en-US" sz="2800" dirty="0"/>
              <a:t>yes or no question</a:t>
            </a:r>
            <a:r>
              <a:rPr lang="en-US" sz="2800" dirty="0" smtClean="0"/>
              <a:t>.</a:t>
            </a:r>
          </a:p>
          <a:p>
            <a:r>
              <a:rPr lang="en-US" sz="2800" dirty="0" smtClean="0"/>
              <a:t>Offer to provide additional background information.</a:t>
            </a:r>
            <a:endParaRPr lang="en-US" sz="2800" dirty="0"/>
          </a:p>
          <a:p>
            <a:endParaRPr lang="en-US" sz="2800" dirty="0"/>
          </a:p>
          <a:p>
            <a:endParaRPr lang="en-US" sz="2800" dirty="0"/>
          </a:p>
        </p:txBody>
      </p:sp>
    </p:spTree>
    <p:extLst>
      <p:ext uri="{BB962C8B-B14F-4D97-AF65-F5344CB8AC3E}">
        <p14:creationId xmlns:p14="http://schemas.microsoft.com/office/powerpoint/2010/main" val="62877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Autofit/>
          </a:bodyPr>
          <a:lstStyle/>
          <a:p>
            <a:r>
              <a:rPr lang="en-US" sz="4000" b="1" dirty="0" smtClean="0">
                <a:latin typeface="Helvetica" panose="020B0604020202020204" pitchFamily="34" charset="0"/>
                <a:cs typeface="Helvetica" panose="020B0604020202020204" pitchFamily="34" charset="0"/>
              </a:rPr>
              <a:t>Letter Writing and Laser Talk </a:t>
            </a:r>
            <a:r>
              <a:rPr lang="en-US" sz="4000" b="1" dirty="0">
                <a:latin typeface="Helvetica" panose="020B0604020202020204" pitchFamily="34" charset="0"/>
                <a:cs typeface="Helvetica" panose="020B0604020202020204" pitchFamily="34" charset="0"/>
              </a:rPr>
              <a:t>Tips</a:t>
            </a:r>
          </a:p>
        </p:txBody>
      </p:sp>
      <p:sp>
        <p:nvSpPr>
          <p:cNvPr id="3" name="Content Placeholder 2"/>
          <p:cNvSpPr>
            <a:spLocks noGrp="1"/>
          </p:cNvSpPr>
          <p:nvPr>
            <p:ph idx="1"/>
          </p:nvPr>
        </p:nvSpPr>
        <p:spPr/>
        <p:txBody>
          <a:bodyPr>
            <a:normAutofit/>
          </a:bodyPr>
          <a:lstStyle/>
          <a:p>
            <a:r>
              <a:rPr lang="en-US" sz="2800" dirty="0"/>
              <a:t>Use EPIC format</a:t>
            </a:r>
          </a:p>
          <a:p>
            <a:r>
              <a:rPr lang="en-US" sz="2800" dirty="0"/>
              <a:t>Thank the </a:t>
            </a:r>
            <a:r>
              <a:rPr lang="en-US" sz="2800" dirty="0" smtClean="0"/>
              <a:t>elected official </a:t>
            </a:r>
            <a:r>
              <a:rPr lang="en-US" sz="2800" dirty="0"/>
              <a:t>for previous actions </a:t>
            </a:r>
          </a:p>
          <a:p>
            <a:r>
              <a:rPr lang="en-US" sz="2800" dirty="0"/>
              <a:t>Use personal experience to illustrate the point</a:t>
            </a:r>
          </a:p>
          <a:p>
            <a:r>
              <a:rPr lang="en-US" sz="2800" dirty="0"/>
              <a:t>Make a specific ask</a:t>
            </a:r>
          </a:p>
          <a:p>
            <a:r>
              <a:rPr lang="en-US" sz="2800" dirty="0"/>
              <a:t>Request a response</a:t>
            </a:r>
          </a:p>
          <a:p>
            <a:r>
              <a:rPr lang="en-US" sz="2800" dirty="0"/>
              <a:t>Fax your letter or submit electronically </a:t>
            </a:r>
          </a:p>
          <a:p>
            <a:r>
              <a:rPr lang="en-US" sz="2800" dirty="0"/>
              <a:t>Include full </a:t>
            </a:r>
            <a:r>
              <a:rPr lang="en-US" sz="2800" dirty="0" smtClean="0"/>
              <a:t>name, address </a:t>
            </a:r>
            <a:r>
              <a:rPr lang="en-US" sz="2800" dirty="0"/>
              <a:t>and </a:t>
            </a:r>
            <a:r>
              <a:rPr lang="en-US" sz="2800" dirty="0" smtClean="0"/>
              <a:t>email</a:t>
            </a:r>
          </a:p>
          <a:p>
            <a:r>
              <a:rPr lang="en-US" sz="2800" dirty="0" smtClean="0"/>
              <a:t>Follow up with an email or call</a:t>
            </a:r>
            <a:endParaRPr lang="en-US" sz="2800" dirty="0"/>
          </a:p>
          <a:p>
            <a:endParaRPr lang="en-US" sz="2800" dirty="0"/>
          </a:p>
        </p:txBody>
      </p:sp>
    </p:spTree>
    <p:extLst>
      <p:ext uri="{BB962C8B-B14F-4D97-AF65-F5344CB8AC3E}">
        <p14:creationId xmlns:p14="http://schemas.microsoft.com/office/powerpoint/2010/main" val="2461512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9144000" cy="990600"/>
          </a:xfrm>
        </p:spPr>
        <p:txBody>
          <a:bodyPr/>
          <a:lstStyle/>
          <a:p>
            <a:pPr algn="ctr" eaLnBrk="1" hangingPunct="1"/>
            <a:r>
              <a:rPr lang="en-US" altLang="en-US" sz="4800" b="1" smtClean="0">
                <a:latin typeface="Calibri" pitchFamily="34" charset="0"/>
              </a:rPr>
              <a:t>Raise Your Voice!</a:t>
            </a:r>
          </a:p>
        </p:txBody>
      </p:sp>
      <p:sp>
        <p:nvSpPr>
          <p:cNvPr id="23555" name="Rectangle 3"/>
          <p:cNvSpPr>
            <a:spLocks noGrp="1" noChangeArrowheads="1"/>
          </p:cNvSpPr>
          <p:nvPr>
            <p:ph sz="quarter" idx="1"/>
          </p:nvPr>
        </p:nvSpPr>
        <p:spPr>
          <a:xfrm>
            <a:off x="304800" y="2133600"/>
            <a:ext cx="8534400" cy="3733800"/>
          </a:xfrm>
        </p:spPr>
        <p:txBody>
          <a:bodyPr/>
          <a:lstStyle/>
          <a:p>
            <a:pPr marL="0" indent="0">
              <a:spcBef>
                <a:spcPct val="0"/>
              </a:spcBef>
              <a:spcAft>
                <a:spcPts val="1200"/>
              </a:spcAft>
              <a:buFont typeface="Wingdings" pitchFamily="2" charset="2"/>
              <a:buNone/>
            </a:pPr>
            <a:r>
              <a:rPr lang="en-US" altLang="en-US" sz="4000" b="1" i="1" dirty="0" smtClean="0">
                <a:latin typeface="Calibri" pitchFamily="34" charset="0"/>
              </a:rPr>
              <a:t>Never doubt that a small group of thoughtful, committed citizens can change the world. Indeed, it is the only thing that ever has.</a:t>
            </a:r>
          </a:p>
          <a:p>
            <a:pPr marL="0" indent="0" algn="r">
              <a:spcBef>
                <a:spcPct val="0"/>
              </a:spcBef>
              <a:buFont typeface="Wingdings" pitchFamily="2" charset="2"/>
              <a:buNone/>
            </a:pPr>
            <a:r>
              <a:rPr lang="en-US" altLang="en-US" sz="4000" i="1" dirty="0" smtClean="0">
                <a:latin typeface="Calibri" pitchFamily="34" charset="0"/>
              </a:rPr>
              <a:t>— anthropologist Margaret Mead</a:t>
            </a:r>
            <a:endParaRPr lang="en-US" altLang="en-US" sz="2400" dirty="0" smtClean="0">
              <a:latin typeface="Calibri" pitchFamily="34" charset="0"/>
            </a:endParaRPr>
          </a:p>
        </p:txBody>
      </p:sp>
    </p:spTree>
    <p:extLst>
      <p:ext uri="{BB962C8B-B14F-4D97-AF65-F5344CB8AC3E}">
        <p14:creationId xmlns:p14="http://schemas.microsoft.com/office/powerpoint/2010/main" val="1224467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a:t>R</a:t>
            </a:r>
            <a:r>
              <a:rPr lang="en-US" b="1" dirty="0" smtClean="0"/>
              <a:t>esearch your elected officials</a:t>
            </a:r>
            <a:endParaRPr lang="en-US" b="1" dirty="0"/>
          </a:p>
        </p:txBody>
      </p:sp>
      <p:sp>
        <p:nvSpPr>
          <p:cNvPr id="3" name="Content Placeholder 2"/>
          <p:cNvSpPr>
            <a:spLocks noGrp="1"/>
          </p:cNvSpPr>
          <p:nvPr>
            <p:ph idx="1"/>
          </p:nvPr>
        </p:nvSpPr>
        <p:spPr>
          <a:xfrm>
            <a:off x="1066800" y="1143000"/>
            <a:ext cx="7708900" cy="5334000"/>
          </a:xfrm>
        </p:spPr>
        <p:txBody>
          <a:bodyPr>
            <a:normAutofit/>
          </a:bodyPr>
          <a:lstStyle/>
          <a:p>
            <a:pPr>
              <a:spcBef>
                <a:spcPts val="0"/>
              </a:spcBef>
              <a:spcAft>
                <a:spcPts val="1200"/>
              </a:spcAft>
            </a:pPr>
            <a:r>
              <a:rPr lang="en-US" dirty="0" smtClean="0"/>
              <a:t>RESULTS Action Center</a:t>
            </a:r>
            <a:br>
              <a:rPr lang="en-US" dirty="0" smtClean="0"/>
            </a:br>
            <a:r>
              <a:rPr lang="en-US" sz="2800" dirty="0" smtClean="0">
                <a:hlinkClick r:id="rId2"/>
              </a:rPr>
              <a:t>www.results.org</a:t>
            </a:r>
            <a:r>
              <a:rPr lang="en-US" sz="2800" dirty="0" smtClean="0"/>
              <a:t/>
            </a:r>
            <a:br>
              <a:rPr lang="en-US" sz="2800" dirty="0" smtClean="0"/>
            </a:br>
            <a:r>
              <a:rPr lang="en-US" sz="2800" dirty="0" smtClean="0"/>
              <a:t>Under “Join Us” select “Take Action Today” </a:t>
            </a:r>
            <a:endParaRPr lang="en-US" dirty="0" smtClean="0"/>
          </a:p>
          <a:p>
            <a:pPr>
              <a:spcBef>
                <a:spcPts val="0"/>
              </a:spcBef>
              <a:spcAft>
                <a:spcPts val="1200"/>
              </a:spcAft>
            </a:pPr>
            <a:r>
              <a:rPr lang="en-US" sz="3200" dirty="0" smtClean="0"/>
              <a:t>U.S. House </a:t>
            </a:r>
            <a:r>
              <a:rPr lang="en-US" sz="3200" dirty="0"/>
              <a:t>of </a:t>
            </a:r>
            <a:r>
              <a:rPr lang="en-US" sz="3200" dirty="0" smtClean="0"/>
              <a:t>Representatives</a:t>
            </a:r>
            <a:br>
              <a:rPr lang="en-US" sz="3200" dirty="0" smtClean="0"/>
            </a:br>
            <a:r>
              <a:rPr lang="en-US" sz="2800" dirty="0" smtClean="0">
                <a:hlinkClick r:id="rId3"/>
              </a:rPr>
              <a:t>www.house.gov/representatives</a:t>
            </a:r>
            <a:endParaRPr lang="en-US" sz="2800" dirty="0"/>
          </a:p>
          <a:p>
            <a:pPr>
              <a:spcBef>
                <a:spcPts val="0"/>
              </a:spcBef>
              <a:spcAft>
                <a:spcPts val="1200"/>
              </a:spcAft>
            </a:pPr>
            <a:r>
              <a:rPr lang="en-US" dirty="0" smtClean="0"/>
              <a:t>U.S. Senate</a:t>
            </a:r>
            <a:br>
              <a:rPr lang="en-US" dirty="0" smtClean="0"/>
            </a:br>
            <a:r>
              <a:rPr lang="en-US" sz="2800" dirty="0" smtClean="0">
                <a:hlinkClick r:id="rId4"/>
              </a:rPr>
              <a:t>www.senate.gov/senators</a:t>
            </a:r>
            <a:r>
              <a:rPr lang="en-US" sz="2800" dirty="0" smtClean="0"/>
              <a:t> </a:t>
            </a:r>
          </a:p>
          <a:p>
            <a:pPr>
              <a:spcBef>
                <a:spcPts val="0"/>
              </a:spcBef>
              <a:spcAft>
                <a:spcPts val="1200"/>
              </a:spcAft>
            </a:pPr>
            <a:r>
              <a:rPr lang="en-US" dirty="0" smtClean="0"/>
              <a:t>Washington State Legislators</a:t>
            </a:r>
            <a:br>
              <a:rPr lang="en-US" dirty="0" smtClean="0"/>
            </a:br>
            <a:r>
              <a:rPr lang="en-US" sz="2800" dirty="0" smtClean="0">
                <a:hlinkClick r:id="rId5"/>
              </a:rPr>
              <a:t>app.leg.wa.gov/</a:t>
            </a:r>
            <a:r>
              <a:rPr lang="en-US" sz="2800" dirty="0" err="1" smtClean="0">
                <a:hlinkClick r:id="rId5"/>
              </a:rPr>
              <a:t>DistrictFinder</a:t>
            </a:r>
            <a:r>
              <a:rPr lang="en-US" sz="2800" dirty="0" smtClean="0">
                <a:hlinkClick r:id="rId5"/>
              </a:rPr>
              <a:t>/</a:t>
            </a:r>
            <a:r>
              <a:rPr lang="en-US" sz="2800" dirty="0" smtClean="0"/>
              <a:t> </a:t>
            </a:r>
          </a:p>
          <a:p>
            <a:pPr lvl="1"/>
            <a:endParaRPr lang="en-US" dirty="0" smtClean="0"/>
          </a:p>
          <a:p>
            <a:pPr lvl="1"/>
            <a:endParaRPr lang="en-US" dirty="0"/>
          </a:p>
        </p:txBody>
      </p:sp>
    </p:spTree>
    <p:extLst>
      <p:ext uri="{BB962C8B-B14F-4D97-AF65-F5344CB8AC3E}">
        <p14:creationId xmlns:p14="http://schemas.microsoft.com/office/powerpoint/2010/main" val="1980906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465" y="105179"/>
            <a:ext cx="8229600" cy="1508125"/>
          </a:xfrm>
        </p:spPr>
        <p:txBody>
          <a:bodyPr>
            <a:normAutofit/>
          </a:bodyPr>
          <a:lstStyle/>
          <a:p>
            <a:r>
              <a:rPr lang="en-US" b="1" dirty="0"/>
              <a:t>What is RESULTS?</a:t>
            </a:r>
            <a:endParaRPr lang="en-US" dirty="0"/>
          </a:p>
        </p:txBody>
      </p:sp>
      <p:pic>
        <p:nvPicPr>
          <p:cNvPr id="4" name="Picture 4" descr="Rep. Adam Smith"/>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14899" y="1613304"/>
            <a:ext cx="1500188"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2248333" y="1601926"/>
            <a:ext cx="643846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cs typeface="Times New Roman" pitchFamily="18" charset="0"/>
              </a:rPr>
              <a:t>“</a:t>
            </a:r>
            <a:r>
              <a:rPr lang="en-US" altLang="en-US" sz="2400" i="1" dirty="0">
                <a:cs typeface="Times New Roman" pitchFamily="18" charset="0"/>
              </a:rPr>
              <a:t>This is the best grassroots organization I work with. I get the question all the time, ‘What can we do to make what we care about happen politically?’ And the answer is so simple. I always cite RESULTS as the example. Go out across the country, get constituents from members of Congress’ district who care about your issues, and get them to lobby Congress. It’s that simple and that difficult. Nobody does it better than you</a:t>
            </a:r>
            <a:r>
              <a:rPr lang="en-US" altLang="en-US" sz="2400" dirty="0">
                <a:cs typeface="Times New Roman" pitchFamily="18" charset="0"/>
              </a:rPr>
              <a:t>.”</a:t>
            </a:r>
            <a:endParaRPr lang="en-US" altLang="en-US" sz="2400" dirty="0"/>
          </a:p>
        </p:txBody>
      </p:sp>
      <p:sp>
        <p:nvSpPr>
          <p:cNvPr id="6" name="Text Box 7"/>
          <p:cNvSpPr txBox="1">
            <a:spLocks noChangeArrowheads="1"/>
          </p:cNvSpPr>
          <p:nvPr/>
        </p:nvSpPr>
        <p:spPr bwMode="auto">
          <a:xfrm>
            <a:off x="714899" y="5487328"/>
            <a:ext cx="78222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2400" b="1" dirty="0"/>
              <a:t>U.S. Representative Adam Smith (D-WA)</a:t>
            </a:r>
            <a:endParaRPr lang="en-US" altLang="en-US" sz="2400" dirty="0"/>
          </a:p>
          <a:p>
            <a:pPr algn="r" eaLnBrk="1" hangingPunct="1"/>
            <a:endParaRPr lang="en-US" altLang="en-US" sz="2400" dirty="0"/>
          </a:p>
        </p:txBody>
      </p:sp>
    </p:spTree>
    <p:extLst>
      <p:ext uri="{BB962C8B-B14F-4D97-AF65-F5344CB8AC3E}">
        <p14:creationId xmlns:p14="http://schemas.microsoft.com/office/powerpoint/2010/main" val="59175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dirty="0"/>
          </a:p>
        </p:txBody>
      </p:sp>
      <p:sp>
        <p:nvSpPr>
          <p:cNvPr id="3" name="Content Placeholder 2"/>
          <p:cNvSpPr>
            <a:spLocks noGrp="1"/>
          </p:cNvSpPr>
          <p:nvPr>
            <p:ph idx="1"/>
          </p:nvPr>
        </p:nvSpPr>
        <p:spPr/>
        <p:txBody>
          <a:bodyPr>
            <a:normAutofit/>
          </a:bodyPr>
          <a:lstStyle/>
          <a:p>
            <a:pPr>
              <a:spcAft>
                <a:spcPts val="800"/>
              </a:spcAft>
            </a:pPr>
            <a:r>
              <a:rPr lang="en-US" dirty="0" smtClean="0"/>
              <a:t>Activist Action Center </a:t>
            </a:r>
            <a:r>
              <a:rPr lang="en-US" dirty="0"/>
              <a:t>— Developing the Skills to Become a Trained Citizen </a:t>
            </a:r>
            <a:r>
              <a:rPr lang="en-US" dirty="0" smtClean="0"/>
              <a:t>Advocate</a:t>
            </a:r>
            <a:br>
              <a:rPr lang="en-US" dirty="0" smtClean="0"/>
            </a:br>
            <a:r>
              <a:rPr lang="en-US" sz="2800" dirty="0" smtClean="0">
                <a:hlinkClick r:id="rId2"/>
              </a:rPr>
              <a:t>https</a:t>
            </a:r>
            <a:r>
              <a:rPr lang="en-US" sz="2800" dirty="0">
                <a:hlinkClick r:id="rId2"/>
              </a:rPr>
              <a:t>://results.org/volunteers/advocacy-basics</a:t>
            </a:r>
            <a:r>
              <a:rPr lang="en-US" sz="2800" dirty="0" smtClean="0">
                <a:hlinkClick r:id="rId2"/>
              </a:rPr>
              <a:t>/</a:t>
            </a:r>
            <a:r>
              <a:rPr lang="en-US" sz="2800" dirty="0" smtClean="0"/>
              <a:t> </a:t>
            </a:r>
          </a:p>
          <a:p>
            <a:pPr>
              <a:spcAft>
                <a:spcPts val="800"/>
              </a:spcAft>
            </a:pPr>
            <a:r>
              <a:rPr lang="en-US" i="1" dirty="0" smtClean="0"/>
              <a:t>Reclaiming Our Democracy: Healing the break between people and government </a:t>
            </a:r>
            <a:br>
              <a:rPr lang="en-US" i="1" dirty="0" smtClean="0"/>
            </a:br>
            <a:r>
              <a:rPr lang="en-US" dirty="0" smtClean="0"/>
              <a:t>By Sam Daley-Harris, Founder of RESULTS</a:t>
            </a:r>
          </a:p>
          <a:p>
            <a:pPr>
              <a:spcAft>
                <a:spcPts val="800"/>
              </a:spcAft>
            </a:pPr>
            <a:r>
              <a:rPr lang="en-US" i="1" dirty="0" smtClean="0"/>
              <a:t>Soul of a Citizen: Living with Convection in Challenging Times</a:t>
            </a:r>
            <a:r>
              <a:rPr lang="en-US" dirty="0" smtClean="0"/>
              <a:t>, by Paul Loeb</a:t>
            </a:r>
            <a:endParaRPr lang="en-US" i="1" dirty="0"/>
          </a:p>
          <a:p>
            <a:endParaRPr lang="en-US" dirty="0"/>
          </a:p>
        </p:txBody>
      </p:sp>
    </p:spTree>
    <p:extLst>
      <p:ext uri="{BB962C8B-B14F-4D97-AF65-F5344CB8AC3E}">
        <p14:creationId xmlns:p14="http://schemas.microsoft.com/office/powerpoint/2010/main" val="310047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libri" panose="020F0502020204030204" pitchFamily="34" charset="0"/>
                <a:cs typeface="Calibri" panose="020F0502020204030204" pitchFamily="34" charset="0"/>
              </a:rPr>
              <a:t>Let’s Act Together</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t>Melessa Rogers</a:t>
            </a:r>
          </a:p>
          <a:p>
            <a:r>
              <a:rPr lang="en-US" dirty="0" smtClean="0">
                <a:hlinkClick r:id="rId2"/>
              </a:rPr>
              <a:t>melessa@glaserprogress.org</a:t>
            </a:r>
            <a:endParaRPr lang="en-US" dirty="0" smtClean="0"/>
          </a:p>
          <a:p>
            <a:r>
              <a:rPr lang="en-US" dirty="0" smtClean="0">
                <a:hlinkClick r:id="rId3"/>
              </a:rPr>
              <a:t>www.results.org</a:t>
            </a:r>
            <a:endParaRPr lang="en-US" dirty="0" smtClean="0"/>
          </a:p>
          <a:p>
            <a:r>
              <a:rPr lang="en-US" dirty="0" smtClean="0"/>
              <a:t>Facebook “RESULTS Seattle”</a:t>
            </a:r>
          </a:p>
          <a:p>
            <a:endParaRPr lang="en-US" dirty="0"/>
          </a:p>
        </p:txBody>
      </p:sp>
    </p:spTree>
    <p:extLst>
      <p:ext uri="{BB962C8B-B14F-4D97-AF65-F5344CB8AC3E}">
        <p14:creationId xmlns:p14="http://schemas.microsoft.com/office/powerpoint/2010/main" val="3648052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696200" cy="715962"/>
          </a:xfrm>
        </p:spPr>
        <p:txBody>
          <a:bodyPr>
            <a:normAutofit fontScale="90000"/>
          </a:bodyPr>
          <a:lstStyle/>
          <a:p>
            <a:r>
              <a:rPr lang="en-US" b="1" dirty="0" smtClean="0"/>
              <a:t/>
            </a:r>
            <a:br>
              <a:rPr lang="en-US" b="1" dirty="0" smtClean="0"/>
            </a:br>
            <a:r>
              <a:rPr lang="en-US" sz="4900" b="1" dirty="0" smtClean="0"/>
              <a:t>U.S</a:t>
            </a:r>
            <a:r>
              <a:rPr lang="en-US" sz="4900" b="1" dirty="0"/>
              <a:t>. Poverty Campaigns</a:t>
            </a:r>
            <a:r>
              <a:rPr lang="en-US" dirty="0"/>
              <a:t/>
            </a:r>
            <a:br>
              <a:rPr lang="en-US" dirty="0"/>
            </a:br>
            <a:endParaRPr lang="en-US" dirty="0"/>
          </a:p>
        </p:txBody>
      </p:sp>
      <p:pic>
        <p:nvPicPr>
          <p:cNvPr id="12" name="Content Placeholder 11" descr="http://www.results.org/uploads/images/family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1752600" cy="1670473"/>
          </a:xfrm>
          <a:prstGeom prst="rect">
            <a:avLst/>
          </a:prstGeom>
          <a:noFill/>
          <a:ln>
            <a:noFill/>
          </a:ln>
        </p:spPr>
      </p:pic>
      <p:sp>
        <p:nvSpPr>
          <p:cNvPr id="8" name="TextBox 7"/>
          <p:cNvSpPr txBox="1"/>
          <p:nvPr/>
        </p:nvSpPr>
        <p:spPr>
          <a:xfrm>
            <a:off x="2209800" y="1905000"/>
            <a:ext cx="6248400" cy="1631216"/>
          </a:xfrm>
          <a:prstGeom prst="rect">
            <a:avLst/>
          </a:prstGeom>
          <a:noFill/>
        </p:spPr>
        <p:txBody>
          <a:bodyPr wrap="square" rtlCol="0">
            <a:spAutoFit/>
          </a:bodyPr>
          <a:lstStyle/>
          <a:p>
            <a:pPr fontAlgn="base"/>
            <a:r>
              <a:rPr lang="en-US" sz="2000" b="1" dirty="0" smtClean="0">
                <a:hlinkClick r:id="rId3"/>
              </a:rPr>
              <a:t>Defending Critical Nutrition &amp; Health Programs</a:t>
            </a:r>
            <a:endParaRPr lang="en-US" sz="2000" b="1" dirty="0"/>
          </a:p>
          <a:p>
            <a:r>
              <a:rPr lang="en-US" sz="2000" dirty="0" smtClean="0"/>
              <a:t>SNAP (formerly Food Stamps) and Medicaid, our most </a:t>
            </a:r>
            <a:r>
              <a:rPr lang="en-US" sz="2000" dirty="0"/>
              <a:t>effective anti-poverty policies </a:t>
            </a:r>
            <a:r>
              <a:rPr lang="en-US" sz="2000" dirty="0" smtClean="0"/>
              <a:t>are facing unprecedented political </a:t>
            </a:r>
            <a:r>
              <a:rPr lang="en-US" sz="2000" dirty="0"/>
              <a:t>threats. </a:t>
            </a:r>
            <a:r>
              <a:rPr lang="en-US" sz="2000" dirty="0" smtClean="0"/>
              <a:t>We must defend &amp; strengthen these vital programs that serve our most vulnerable citizens.</a:t>
            </a:r>
            <a:endParaRPr lang="en-US" sz="2000" dirty="0"/>
          </a:p>
        </p:txBody>
      </p:sp>
      <p:pic>
        <p:nvPicPr>
          <p:cNvPr id="14" name="Picture 13" descr="http://www.results.org/uploads/images/ladder3.png"/>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74240"/>
            <a:ext cx="1905000" cy="1905000"/>
          </a:xfrm>
          <a:prstGeom prst="rect">
            <a:avLst/>
          </a:prstGeom>
          <a:noFill/>
          <a:ln>
            <a:noFill/>
          </a:ln>
        </p:spPr>
      </p:pic>
      <p:sp>
        <p:nvSpPr>
          <p:cNvPr id="9" name="TextBox 8"/>
          <p:cNvSpPr txBox="1"/>
          <p:nvPr/>
        </p:nvSpPr>
        <p:spPr>
          <a:xfrm>
            <a:off x="2286000" y="3733800"/>
            <a:ext cx="6553200" cy="1631216"/>
          </a:xfrm>
          <a:prstGeom prst="rect">
            <a:avLst/>
          </a:prstGeom>
          <a:noFill/>
        </p:spPr>
        <p:txBody>
          <a:bodyPr wrap="square" rtlCol="0">
            <a:spAutoFit/>
          </a:bodyPr>
          <a:lstStyle/>
          <a:p>
            <a:pPr fontAlgn="base"/>
            <a:r>
              <a:rPr lang="en-US" sz="2000" b="1" dirty="0">
                <a:hlinkClick r:id="rId5"/>
              </a:rPr>
              <a:t>Increasing Economic Mobility in the United States</a:t>
            </a:r>
            <a:endParaRPr lang="en-US" sz="2000" b="1" dirty="0"/>
          </a:p>
          <a:p>
            <a:r>
              <a:rPr lang="en-US" sz="2000" dirty="0" smtClean="0"/>
              <a:t>We are</a:t>
            </a:r>
            <a:r>
              <a:rPr lang="en-US" sz="2000" dirty="0"/>
              <a:t> pushing to increase economic mobility and </a:t>
            </a:r>
            <a:r>
              <a:rPr lang="en-US" sz="2000" dirty="0" smtClean="0"/>
              <a:t>promote racial </a:t>
            </a:r>
            <a:r>
              <a:rPr lang="en-US" sz="2000" dirty="0"/>
              <a:t>equity. </a:t>
            </a:r>
            <a:r>
              <a:rPr lang="en-US" sz="2000" dirty="0" smtClean="0"/>
              <a:t>We advance </a:t>
            </a:r>
            <a:r>
              <a:rPr lang="en-US" sz="2000" dirty="0"/>
              <a:t>policies that </a:t>
            </a:r>
            <a:r>
              <a:rPr lang="en-US" sz="2000" dirty="0" smtClean="0"/>
              <a:t>address inequality</a:t>
            </a:r>
            <a:r>
              <a:rPr lang="en-US" sz="2000" dirty="0"/>
              <a:t>, </a:t>
            </a:r>
            <a:r>
              <a:rPr lang="en-US" sz="2000" dirty="0" smtClean="0"/>
              <a:t>help close the</a:t>
            </a:r>
            <a:r>
              <a:rPr lang="en-US" sz="2000" dirty="0"/>
              <a:t> racial wealth gap, and create opportunity in the U.S. tax code.</a:t>
            </a:r>
            <a:r>
              <a:rPr lang="en-US" dirty="0"/>
              <a:t> </a:t>
            </a:r>
          </a:p>
        </p:txBody>
      </p:sp>
    </p:spTree>
    <p:extLst>
      <p:ext uri="{BB962C8B-B14F-4D97-AF65-F5344CB8AC3E}">
        <p14:creationId xmlns:p14="http://schemas.microsoft.com/office/powerpoint/2010/main" val="291996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308975" cy="990600"/>
          </a:xfrm>
        </p:spPr>
        <p:txBody>
          <a:bodyPr>
            <a:normAutofit/>
          </a:bodyPr>
          <a:lstStyle/>
          <a:p>
            <a:pPr algn="ctr" eaLnBrk="1" hangingPunct="1"/>
            <a:r>
              <a:rPr lang="en-US" altLang="en-US" b="1" dirty="0" smtClean="0">
                <a:latin typeface="Calibri" pitchFamily="34" charset="0"/>
              </a:rPr>
              <a:t>Why Advocacy?</a:t>
            </a:r>
          </a:p>
        </p:txBody>
      </p:sp>
      <p:sp>
        <p:nvSpPr>
          <p:cNvPr id="14339" name="Rectangle 3"/>
          <p:cNvSpPr>
            <a:spLocks noGrp="1" noChangeArrowheads="1"/>
          </p:cNvSpPr>
          <p:nvPr>
            <p:ph sz="quarter" idx="1"/>
          </p:nvPr>
        </p:nvSpPr>
        <p:spPr>
          <a:xfrm>
            <a:off x="533400" y="1524000"/>
            <a:ext cx="8153400" cy="4191000"/>
          </a:xfrm>
        </p:spPr>
        <p:txBody>
          <a:bodyPr anchor="ctr"/>
          <a:lstStyle/>
          <a:p>
            <a:pPr marL="0" indent="0" eaLnBrk="1" hangingPunct="1">
              <a:lnSpc>
                <a:spcPct val="80000"/>
              </a:lnSpc>
              <a:spcAft>
                <a:spcPts val="600"/>
              </a:spcAft>
              <a:buFont typeface="Wingdings" pitchFamily="2" charset="2"/>
              <a:buNone/>
              <a:defRPr/>
            </a:pPr>
            <a:r>
              <a:rPr lang="en-US" sz="3000" b="1" i="1" dirty="0" smtClean="0">
                <a:latin typeface="Calibri" pitchFamily="34" charset="0"/>
              </a:rPr>
              <a:t>We stand by as children starve by the millions because we lack the will to eliminate hunger. Yet we have found the will to develop missiles capable of flying over the polar cap and landing within a few hundred feet of their target. This is not innovation. It is a profound distortion of humanity’s purpose on earth.</a:t>
            </a:r>
          </a:p>
          <a:p>
            <a:pPr algn="r" eaLnBrk="1" hangingPunct="1">
              <a:lnSpc>
                <a:spcPct val="80000"/>
              </a:lnSpc>
              <a:buFont typeface="Wingdings" pitchFamily="2" charset="2"/>
              <a:buNone/>
              <a:defRPr/>
            </a:pPr>
            <a:r>
              <a:rPr lang="en-US" sz="3000" i="1" dirty="0" smtClean="0">
                <a:latin typeface="Calibri" pitchFamily="34" charset="0"/>
              </a:rPr>
              <a:t>– former Sen. Mark Hatfield (R-OR)</a:t>
            </a:r>
          </a:p>
        </p:txBody>
      </p:sp>
    </p:spTree>
    <p:extLst>
      <p:ext uri="{BB962C8B-B14F-4D97-AF65-F5344CB8AC3E}">
        <p14:creationId xmlns:p14="http://schemas.microsoft.com/office/powerpoint/2010/main" val="116882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308975" cy="990600"/>
          </a:xfrm>
        </p:spPr>
        <p:txBody>
          <a:bodyPr>
            <a:normAutofit/>
          </a:bodyPr>
          <a:lstStyle/>
          <a:p>
            <a:pPr algn="ctr" eaLnBrk="1" hangingPunct="1"/>
            <a:r>
              <a:rPr lang="en-US" altLang="en-US" b="1" dirty="0" smtClean="0">
                <a:latin typeface="Calibri" pitchFamily="34" charset="0"/>
              </a:rPr>
              <a:t>Why Advocacy?</a:t>
            </a:r>
          </a:p>
        </p:txBody>
      </p:sp>
      <p:sp>
        <p:nvSpPr>
          <p:cNvPr id="13315" name="Rectangle 3"/>
          <p:cNvSpPr>
            <a:spLocks noGrp="1" noChangeArrowheads="1"/>
          </p:cNvSpPr>
          <p:nvPr>
            <p:ph sz="quarter" idx="1"/>
          </p:nvPr>
        </p:nvSpPr>
        <p:spPr>
          <a:xfrm>
            <a:off x="228600" y="1295400"/>
            <a:ext cx="8763000" cy="5334000"/>
          </a:xfrm>
        </p:spPr>
        <p:txBody>
          <a:bodyPr>
            <a:normAutofit/>
          </a:bodyPr>
          <a:lstStyle/>
          <a:p>
            <a:pPr eaLnBrk="1" hangingPunct="1">
              <a:lnSpc>
                <a:spcPct val="80000"/>
              </a:lnSpc>
              <a:buFont typeface="Wingdings" pitchFamily="2" charset="2"/>
              <a:buChar char="Ø"/>
            </a:pPr>
            <a:r>
              <a:rPr lang="en-US" altLang="en-US" b="1" dirty="0" smtClean="0">
                <a:latin typeface="Calibri" pitchFamily="34" charset="0"/>
              </a:rPr>
              <a:t>Advocacy is creating political will</a:t>
            </a:r>
          </a:p>
          <a:p>
            <a:pPr lvl="1" eaLnBrk="1" hangingPunct="1">
              <a:lnSpc>
                <a:spcPct val="80000"/>
              </a:lnSpc>
              <a:buFont typeface="Wingdings" pitchFamily="2" charset="2"/>
              <a:buChar char="Ø"/>
            </a:pPr>
            <a:r>
              <a:rPr lang="en-US" altLang="en-US" dirty="0" smtClean="0">
                <a:latin typeface="Calibri" pitchFamily="34" charset="0"/>
              </a:rPr>
              <a:t>Telling decision-makers what our priorities should be</a:t>
            </a:r>
          </a:p>
          <a:p>
            <a:pPr eaLnBrk="1" hangingPunct="1">
              <a:lnSpc>
                <a:spcPct val="80000"/>
              </a:lnSpc>
              <a:buFont typeface="Wingdings" pitchFamily="2" charset="2"/>
              <a:buChar char="Ø"/>
            </a:pPr>
            <a:r>
              <a:rPr lang="en-US" altLang="en-US" b="1" dirty="0" smtClean="0">
                <a:latin typeface="Calibri" pitchFamily="34" charset="0"/>
              </a:rPr>
              <a:t>If we want something, we have to ask for it</a:t>
            </a:r>
          </a:p>
          <a:p>
            <a:pPr lvl="1" eaLnBrk="1" hangingPunct="1">
              <a:lnSpc>
                <a:spcPct val="80000"/>
              </a:lnSpc>
              <a:buFont typeface="Wingdings" pitchFamily="2" charset="2"/>
              <a:buChar char="Ø"/>
            </a:pPr>
            <a:r>
              <a:rPr lang="en-US" altLang="en-US" dirty="0" smtClean="0">
                <a:latin typeface="Calibri" pitchFamily="34" charset="0"/>
              </a:rPr>
              <a:t>Every idea must have a voice</a:t>
            </a:r>
          </a:p>
          <a:p>
            <a:pPr lvl="1" eaLnBrk="1" hangingPunct="1">
              <a:lnSpc>
                <a:spcPct val="80000"/>
              </a:lnSpc>
              <a:buFont typeface="Wingdings" pitchFamily="2" charset="2"/>
              <a:buChar char="Ø"/>
            </a:pPr>
            <a:r>
              <a:rPr lang="en-US" altLang="en-US" dirty="0" smtClean="0">
                <a:latin typeface="Calibri" pitchFamily="34" charset="0"/>
              </a:rPr>
              <a:t>Decision-makers are not all knowing</a:t>
            </a:r>
          </a:p>
          <a:p>
            <a:pPr lvl="1" eaLnBrk="1" hangingPunct="1">
              <a:lnSpc>
                <a:spcPct val="80000"/>
              </a:lnSpc>
              <a:buFont typeface="Wingdings" pitchFamily="2" charset="2"/>
              <a:buChar char="Ø"/>
            </a:pPr>
            <a:r>
              <a:rPr lang="en-US" altLang="en-US" dirty="0" smtClean="0">
                <a:latin typeface="Calibri" pitchFamily="34" charset="0"/>
              </a:rPr>
              <a:t>At times, they need to be educated on the issue</a:t>
            </a:r>
          </a:p>
          <a:p>
            <a:pPr eaLnBrk="1" hangingPunct="1">
              <a:lnSpc>
                <a:spcPct val="80000"/>
              </a:lnSpc>
              <a:buFont typeface="Wingdings" pitchFamily="2" charset="2"/>
              <a:buChar char="Ø"/>
            </a:pPr>
            <a:r>
              <a:rPr lang="en-US" altLang="en-US" b="1" dirty="0" smtClean="0">
                <a:latin typeface="Calibri" pitchFamily="34" charset="0"/>
              </a:rPr>
              <a:t>Ultimately…it’s about change</a:t>
            </a:r>
            <a:endParaRPr lang="en-US" altLang="en-US" dirty="0" smtClean="0">
              <a:latin typeface="Calibri" pitchFamily="34" charset="0"/>
            </a:endParaRPr>
          </a:p>
          <a:p>
            <a:pPr lvl="1" eaLnBrk="1" hangingPunct="1">
              <a:lnSpc>
                <a:spcPct val="80000"/>
              </a:lnSpc>
              <a:buFont typeface="Wingdings" pitchFamily="2" charset="2"/>
              <a:buChar char="Ø"/>
            </a:pPr>
            <a:r>
              <a:rPr lang="en-US" altLang="en-US" dirty="0" smtClean="0">
                <a:latin typeface="Calibri" pitchFamily="34" charset="0"/>
              </a:rPr>
              <a:t>All major changes in social or economic policy, good or bad, happened because advocates did not give up  </a:t>
            </a:r>
          </a:p>
          <a:p>
            <a:pPr lvl="1">
              <a:lnSpc>
                <a:spcPct val="80000"/>
              </a:lnSpc>
              <a:buFont typeface="Wingdings" pitchFamily="2" charset="2"/>
              <a:buChar char="Ø"/>
            </a:pPr>
            <a:r>
              <a:rPr lang="en-US" altLang="en-US" dirty="0" smtClean="0">
                <a:latin typeface="Calibri" pitchFamily="34" charset="0"/>
              </a:rPr>
              <a:t>Success requires keeping a long-term view. We can’t  get bogged down by the occasional setback</a:t>
            </a:r>
          </a:p>
        </p:txBody>
      </p:sp>
    </p:spTree>
    <p:extLst>
      <p:ext uri="{BB962C8B-B14F-4D97-AF65-F5344CB8AC3E}">
        <p14:creationId xmlns:p14="http://schemas.microsoft.com/office/powerpoint/2010/main" val="3563568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274638"/>
            <a:ext cx="8229600" cy="1143000"/>
          </a:xfrm>
        </p:spPr>
        <p:txBody>
          <a:bodyPr>
            <a:normAutofit/>
          </a:bodyPr>
          <a:lstStyle/>
          <a:p>
            <a:r>
              <a:rPr lang="en-US" b="1" dirty="0" smtClean="0"/>
              <a:t>What is Advocacy?</a:t>
            </a:r>
            <a:endParaRPr lang="en-US" b="1" dirty="0"/>
          </a:p>
        </p:txBody>
      </p:sp>
      <p:sp>
        <p:nvSpPr>
          <p:cNvPr id="3" name="Content Placeholder 2"/>
          <p:cNvSpPr>
            <a:spLocks noGrp="1"/>
          </p:cNvSpPr>
          <p:nvPr>
            <p:ph idx="1"/>
          </p:nvPr>
        </p:nvSpPr>
        <p:spPr/>
        <p:txBody>
          <a:bodyPr>
            <a:normAutofit/>
          </a:bodyPr>
          <a:lstStyle/>
          <a:p>
            <a:pPr lvl="0"/>
            <a:r>
              <a:rPr lang="en-US" dirty="0" smtClean="0">
                <a:solidFill>
                  <a:schemeClr val="tx1"/>
                </a:solidFill>
              </a:rPr>
              <a:t>Who knows </a:t>
            </a:r>
            <a:r>
              <a:rPr lang="en-US" dirty="0">
                <a:solidFill>
                  <a:schemeClr val="tx1"/>
                </a:solidFill>
              </a:rPr>
              <a:t>the name of your representative? Your senators</a:t>
            </a:r>
            <a:r>
              <a:rPr lang="en-US" dirty="0" smtClean="0">
                <a:solidFill>
                  <a:schemeClr val="tx1"/>
                </a:solidFill>
              </a:rPr>
              <a:t>? State/Federal?</a:t>
            </a:r>
            <a:endParaRPr lang="en-US" dirty="0">
              <a:solidFill>
                <a:schemeClr val="tx1"/>
              </a:solidFill>
            </a:endParaRPr>
          </a:p>
          <a:p>
            <a:pPr lvl="0"/>
            <a:r>
              <a:rPr lang="en-US" dirty="0" smtClean="0">
                <a:solidFill>
                  <a:schemeClr val="tx1"/>
                </a:solidFill>
              </a:rPr>
              <a:t>Who has </a:t>
            </a:r>
            <a:r>
              <a:rPr lang="en-US" dirty="0">
                <a:solidFill>
                  <a:schemeClr val="tx1"/>
                </a:solidFill>
              </a:rPr>
              <a:t>written </a:t>
            </a:r>
            <a:r>
              <a:rPr lang="en-US" dirty="0" smtClean="0">
                <a:solidFill>
                  <a:schemeClr val="tx1"/>
                </a:solidFill>
              </a:rPr>
              <a:t>a letter or email to them? </a:t>
            </a:r>
            <a:endParaRPr lang="en-US" dirty="0">
              <a:solidFill>
                <a:schemeClr val="tx1"/>
              </a:solidFill>
            </a:endParaRPr>
          </a:p>
          <a:p>
            <a:pPr lvl="0"/>
            <a:r>
              <a:rPr lang="en-US" dirty="0" smtClean="0">
                <a:solidFill>
                  <a:schemeClr val="tx1"/>
                </a:solidFill>
              </a:rPr>
              <a:t>Who has called them?</a:t>
            </a:r>
            <a:endParaRPr lang="en-US" dirty="0">
              <a:solidFill>
                <a:schemeClr val="tx1"/>
              </a:solidFill>
            </a:endParaRPr>
          </a:p>
          <a:p>
            <a:pPr lvl="0"/>
            <a:r>
              <a:rPr lang="en-US" dirty="0" smtClean="0">
                <a:solidFill>
                  <a:schemeClr val="tx1"/>
                </a:solidFill>
              </a:rPr>
              <a:t>Who has met </a:t>
            </a:r>
            <a:r>
              <a:rPr lang="en-US" dirty="0">
                <a:solidFill>
                  <a:schemeClr val="tx1"/>
                </a:solidFill>
              </a:rPr>
              <a:t>with </a:t>
            </a:r>
            <a:r>
              <a:rPr lang="en-US" dirty="0" smtClean="0">
                <a:solidFill>
                  <a:schemeClr val="tx1"/>
                </a:solidFill>
              </a:rPr>
              <a:t>them?</a:t>
            </a:r>
            <a:endParaRPr lang="en-US" dirty="0">
              <a:solidFill>
                <a:schemeClr val="tx1"/>
              </a:solidFill>
            </a:endParaRPr>
          </a:p>
          <a:p>
            <a:pPr marL="0" lvl="0" indent="0">
              <a:buNone/>
            </a:pPr>
            <a:endParaRPr lang="en-US" dirty="0" smtClean="0"/>
          </a:p>
          <a:p>
            <a:pPr marL="0" lvl="0" indent="0">
              <a:buNone/>
            </a:pPr>
            <a:r>
              <a:rPr lang="en-US" dirty="0" smtClean="0"/>
              <a:t>Can we establish a good, working </a:t>
            </a:r>
            <a:r>
              <a:rPr lang="en-US" dirty="0" smtClean="0">
                <a:solidFill>
                  <a:schemeClr val="tx1"/>
                </a:solidFill>
              </a:rPr>
              <a:t>relationship </a:t>
            </a:r>
            <a:r>
              <a:rPr lang="en-US" dirty="0">
                <a:solidFill>
                  <a:schemeClr val="tx1"/>
                </a:solidFill>
              </a:rPr>
              <a:t>with our elected officials? </a:t>
            </a:r>
            <a:endParaRPr lang="en-US" dirty="0" smtClean="0">
              <a:solidFill>
                <a:schemeClr val="tx1"/>
              </a:solidFill>
            </a:endParaRPr>
          </a:p>
        </p:txBody>
      </p:sp>
    </p:spTree>
    <p:extLst>
      <p:ext uri="{BB962C8B-B14F-4D97-AF65-F5344CB8AC3E}">
        <p14:creationId xmlns:p14="http://schemas.microsoft.com/office/powerpoint/2010/main" val="18004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Power of RESULTS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tx1"/>
                </a:solidFill>
              </a:rPr>
              <a:t>Building Relationships with elected officials</a:t>
            </a:r>
          </a:p>
          <a:p>
            <a:r>
              <a:rPr lang="en-US" dirty="0" smtClean="0">
                <a:solidFill>
                  <a:schemeClr val="tx1"/>
                </a:solidFill>
              </a:rPr>
              <a:t>RESULTS </a:t>
            </a:r>
            <a:r>
              <a:rPr lang="en-US" dirty="0">
                <a:solidFill>
                  <a:schemeClr val="tx1"/>
                </a:solidFill>
              </a:rPr>
              <a:t>believes that we need to </a:t>
            </a:r>
            <a:r>
              <a:rPr lang="en-US" dirty="0" smtClean="0"/>
              <a:t>let</a:t>
            </a:r>
            <a:r>
              <a:rPr lang="en-US" dirty="0" smtClean="0">
                <a:solidFill>
                  <a:schemeClr val="tx1"/>
                </a:solidFill>
              </a:rPr>
              <a:t> </a:t>
            </a:r>
            <a:r>
              <a:rPr lang="en-US" dirty="0">
                <a:solidFill>
                  <a:schemeClr val="tx1"/>
                </a:solidFill>
              </a:rPr>
              <a:t>our elected officials </a:t>
            </a:r>
            <a:r>
              <a:rPr lang="en-US" dirty="0" smtClean="0">
                <a:solidFill>
                  <a:schemeClr val="tx1"/>
                </a:solidFill>
              </a:rPr>
              <a:t>know </a:t>
            </a:r>
            <a:r>
              <a:rPr lang="en-US" dirty="0">
                <a:solidFill>
                  <a:schemeClr val="tx1"/>
                </a:solidFill>
              </a:rPr>
              <a:t>what we care </a:t>
            </a:r>
            <a:r>
              <a:rPr lang="en-US" dirty="0" smtClean="0">
                <a:solidFill>
                  <a:schemeClr val="tx1"/>
                </a:solidFill>
              </a:rPr>
              <a:t>about, </a:t>
            </a:r>
            <a:r>
              <a:rPr lang="en-US" dirty="0">
                <a:solidFill>
                  <a:schemeClr val="tx1"/>
                </a:solidFill>
              </a:rPr>
              <a:t>and what we want them to do. </a:t>
            </a:r>
            <a:endParaRPr lang="en-US" dirty="0" smtClean="0">
              <a:solidFill>
                <a:schemeClr val="tx1"/>
              </a:solidFill>
            </a:endParaRPr>
          </a:p>
          <a:p>
            <a:r>
              <a:rPr lang="en-US" dirty="0" smtClean="0">
                <a:solidFill>
                  <a:schemeClr val="tx1"/>
                </a:solidFill>
              </a:rPr>
              <a:t>Our </a:t>
            </a:r>
            <a:r>
              <a:rPr lang="en-US" dirty="0">
                <a:solidFill>
                  <a:schemeClr val="tx1"/>
                </a:solidFill>
              </a:rPr>
              <a:t>goal is to move them up the C</a:t>
            </a:r>
            <a:r>
              <a:rPr lang="en-US" dirty="0" smtClean="0">
                <a:solidFill>
                  <a:schemeClr val="tx1"/>
                </a:solidFill>
              </a:rPr>
              <a:t>hampion </a:t>
            </a:r>
            <a:r>
              <a:rPr lang="en-US" dirty="0">
                <a:solidFill>
                  <a:schemeClr val="tx1"/>
                </a:solidFill>
              </a:rPr>
              <a:t>S</a:t>
            </a:r>
            <a:r>
              <a:rPr lang="en-US" dirty="0" smtClean="0">
                <a:solidFill>
                  <a:schemeClr val="tx1"/>
                </a:solidFill>
              </a:rPr>
              <a:t>cale </a:t>
            </a:r>
            <a:r>
              <a:rPr lang="en-US" dirty="0">
                <a:solidFill>
                  <a:schemeClr val="tx1"/>
                </a:solidFill>
              </a:rPr>
              <a:t>by </a:t>
            </a:r>
            <a:r>
              <a:rPr lang="en-US" dirty="0" smtClean="0"/>
              <a:t>communicating regularly</a:t>
            </a:r>
            <a:r>
              <a:rPr lang="en-US" dirty="0" smtClean="0">
                <a:solidFill>
                  <a:schemeClr val="tx1"/>
                </a:solidFill>
              </a:rPr>
              <a:t>, providing good information, making specific requests, and </a:t>
            </a:r>
            <a:r>
              <a:rPr lang="en-US" dirty="0">
                <a:solidFill>
                  <a:schemeClr val="tx1"/>
                </a:solidFill>
              </a:rPr>
              <a:t>mobilizing the media and </a:t>
            </a:r>
            <a:r>
              <a:rPr lang="en-US" dirty="0" smtClean="0">
                <a:solidFill>
                  <a:schemeClr val="tx1"/>
                </a:solidFill>
              </a:rPr>
              <a:t>community.</a:t>
            </a:r>
            <a:endParaRPr lang="en-US" dirty="0">
              <a:solidFill>
                <a:schemeClr val="tx1"/>
              </a:solidFill>
            </a:endParaRPr>
          </a:p>
        </p:txBody>
      </p:sp>
    </p:spTree>
    <p:extLst>
      <p:ext uri="{BB962C8B-B14F-4D97-AF65-F5344CB8AC3E}">
        <p14:creationId xmlns:p14="http://schemas.microsoft.com/office/powerpoint/2010/main" val="331313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4294967295"/>
          </p:nvPr>
        </p:nvSpPr>
        <p:spPr>
          <a:xfrm>
            <a:off x="7212013" y="6356350"/>
            <a:ext cx="1752600" cy="365125"/>
          </a:xfrm>
          <a:prstGeom prst="rect">
            <a:avLst/>
          </a:prstGeom>
        </p:spPr>
        <p:txBody>
          <a:bodyPr/>
          <a:lstStyle/>
          <a:p>
            <a:pPr>
              <a:defRPr/>
            </a:pPr>
            <a:endParaRPr lang="en-US" dirty="0" smtClean="0"/>
          </a:p>
        </p:txBody>
      </p:sp>
      <p:sp>
        <p:nvSpPr>
          <p:cNvPr id="7" name="Footer Placeholder 4"/>
          <p:cNvSpPr>
            <a:spLocks noGrp="1"/>
          </p:cNvSpPr>
          <p:nvPr>
            <p:ph type="ftr" sz="quarter" idx="4294967295"/>
          </p:nvPr>
        </p:nvSpPr>
        <p:spPr>
          <a:xfrm>
            <a:off x="174625" y="6356350"/>
            <a:ext cx="6007100" cy="365125"/>
          </a:xfrm>
          <a:prstGeom prst="rect">
            <a:avLst/>
          </a:prstGeom>
        </p:spPr>
        <p:txBody>
          <a:bodyPr/>
          <a:lstStyle/>
          <a:p>
            <a:pPr>
              <a:defRPr/>
            </a:pPr>
            <a:endParaRPr lang="en-US" dirty="0" smtClean="0"/>
          </a:p>
        </p:txBody>
      </p:sp>
      <p:sp>
        <p:nvSpPr>
          <p:cNvPr id="123906" name="Rectangle 2"/>
          <p:cNvSpPr>
            <a:spLocks noGrp="1" noChangeArrowheads="1"/>
          </p:cNvSpPr>
          <p:nvPr>
            <p:ph type="title"/>
          </p:nvPr>
        </p:nvSpPr>
        <p:spPr>
          <a:xfrm>
            <a:off x="822960" y="2111375"/>
            <a:ext cx="3174274" cy="3200400"/>
          </a:xfrm>
        </p:spPr>
        <p:txBody>
          <a:bodyPr>
            <a:noAutofit/>
          </a:bodyPr>
          <a:lstStyle/>
          <a:p>
            <a:pPr>
              <a:defRPr/>
            </a:pPr>
            <a:r>
              <a:rPr lang="en-US" sz="3600" dirty="0" smtClean="0">
                <a:latin typeface="Calibri" panose="020F0502020204030204" pitchFamily="34" charset="0"/>
                <a:cs typeface="Calibri" panose="020F0502020204030204" pitchFamily="34" charset="0"/>
              </a:rPr>
              <a:t>Assess where a person is on </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the Champion Scale, then move them up</a:t>
            </a:r>
            <a:endParaRPr lang="en-US" sz="3600" dirty="0">
              <a:latin typeface="Calibri" panose="020F0502020204030204" pitchFamily="34" charset="0"/>
              <a:cs typeface="Calibri" panose="020F0502020204030204" pitchFamily="34" charset="0"/>
            </a:endParaRPr>
          </a:p>
        </p:txBody>
      </p:sp>
      <p:sp>
        <p:nvSpPr>
          <p:cNvPr id="38916" name="Rectangle 3"/>
          <p:cNvSpPr>
            <a:spLocks noGrp="1" noChangeArrowheads="1"/>
          </p:cNvSpPr>
          <p:nvPr>
            <p:ph type="body" idx="1"/>
          </p:nvPr>
        </p:nvSpPr>
        <p:spPr>
          <a:xfrm>
            <a:off x="2203450" y="2298700"/>
            <a:ext cx="5753100" cy="3633788"/>
          </a:xfrm>
        </p:spPr>
        <p:txBody>
          <a:bodyPr/>
          <a:lstStyle/>
          <a:p>
            <a:pPr marL="3257550" indent="-533400">
              <a:lnSpc>
                <a:spcPct val="90000"/>
              </a:lnSpc>
              <a:buFont typeface="Arial" charset="0"/>
              <a:buNone/>
            </a:pPr>
            <a:r>
              <a:rPr lang="en-US" sz="2600" dirty="0">
                <a:latin typeface="Arial" charset="0"/>
              </a:rPr>
              <a:t>4   Champion</a:t>
            </a:r>
          </a:p>
          <a:p>
            <a:pPr marL="3257550" indent="-533400">
              <a:lnSpc>
                <a:spcPct val="90000"/>
              </a:lnSpc>
              <a:buFont typeface="Arial" charset="0"/>
              <a:buNone/>
            </a:pPr>
            <a:r>
              <a:rPr lang="en-US" sz="2600" dirty="0">
                <a:latin typeface="Arial" charset="0"/>
              </a:rPr>
              <a:t>3 	</a:t>
            </a:r>
            <a:r>
              <a:rPr lang="en-US" sz="2600" dirty="0" smtClean="0">
                <a:latin typeface="Arial" charset="0"/>
              </a:rPr>
              <a:t>Leader</a:t>
            </a:r>
          </a:p>
          <a:p>
            <a:pPr marL="3257550" indent="-533400">
              <a:lnSpc>
                <a:spcPct val="90000"/>
              </a:lnSpc>
              <a:buFont typeface="Arial" charset="0"/>
              <a:buNone/>
            </a:pPr>
            <a:r>
              <a:rPr lang="en-US" sz="2600" dirty="0" smtClean="0">
                <a:latin typeface="Arial" charset="0"/>
              </a:rPr>
              <a:t>2 	Advocate</a:t>
            </a:r>
          </a:p>
          <a:p>
            <a:pPr marL="3257550" indent="-533400">
              <a:lnSpc>
                <a:spcPct val="90000"/>
              </a:lnSpc>
              <a:buFont typeface="Arial" charset="0"/>
              <a:buNone/>
            </a:pPr>
            <a:r>
              <a:rPr lang="en-US" sz="2600" dirty="0" smtClean="0">
                <a:latin typeface="Arial" charset="0"/>
              </a:rPr>
              <a:t>1 </a:t>
            </a:r>
            <a:r>
              <a:rPr lang="en-US" sz="2600" dirty="0">
                <a:latin typeface="Arial" charset="0"/>
              </a:rPr>
              <a:t>	Supporter</a:t>
            </a:r>
          </a:p>
          <a:p>
            <a:pPr marL="3257550" indent="-533400">
              <a:lnSpc>
                <a:spcPct val="90000"/>
              </a:lnSpc>
              <a:buFont typeface="Arial" charset="0"/>
              <a:buNone/>
            </a:pPr>
            <a:r>
              <a:rPr lang="en-US" sz="2600" dirty="0">
                <a:latin typeface="Arial" charset="0"/>
              </a:rPr>
              <a:t>0 	</a:t>
            </a:r>
            <a:r>
              <a:rPr lang="en-US" sz="2600" dirty="0" smtClean="0">
                <a:latin typeface="Arial" charset="0"/>
              </a:rPr>
              <a:t>Uninformed or Neutral</a:t>
            </a:r>
          </a:p>
          <a:p>
            <a:pPr marL="3257550" indent="-533400">
              <a:lnSpc>
                <a:spcPct val="90000"/>
              </a:lnSpc>
              <a:buFont typeface="Arial" charset="0"/>
              <a:buNone/>
            </a:pPr>
            <a:r>
              <a:rPr lang="en-US" sz="2600" dirty="0" smtClean="0">
                <a:latin typeface="Arial" charset="0"/>
              </a:rPr>
              <a:t>-1 	Opponent</a:t>
            </a:r>
            <a:endParaRPr lang="en-US" sz="2600" dirty="0">
              <a:latin typeface="Arial" charset="0"/>
            </a:endParaRPr>
          </a:p>
        </p:txBody>
      </p:sp>
      <p:sp>
        <p:nvSpPr>
          <p:cNvPr id="38917" name="Line 4"/>
          <p:cNvSpPr>
            <a:spLocks noChangeShapeType="1"/>
          </p:cNvSpPr>
          <p:nvPr/>
        </p:nvSpPr>
        <p:spPr bwMode="auto">
          <a:xfrm flipV="1">
            <a:off x="4251325" y="2298700"/>
            <a:ext cx="0" cy="3013075"/>
          </a:xfrm>
          <a:prstGeom prst="line">
            <a:avLst/>
          </a:prstGeom>
          <a:noFill/>
          <a:ln w="101600">
            <a:solidFill>
              <a:srgbClr val="99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r>
              <a:rPr lang="en-US" b="1" dirty="0" smtClean="0">
                <a:solidFill>
                  <a:schemeClr val="tx1"/>
                </a:solidFill>
              </a:rPr>
              <a:t>What We Are Trying to Do</a:t>
            </a:r>
            <a:endParaRPr lang="en-US" b="1" dirty="0">
              <a:solidFill>
                <a:schemeClr val="tx1"/>
              </a:solidFill>
            </a:endParaRPr>
          </a:p>
        </p:txBody>
      </p:sp>
    </p:spTree>
    <p:extLst>
      <p:ext uri="{BB962C8B-B14F-4D97-AF65-F5344CB8AC3E}">
        <p14:creationId xmlns:p14="http://schemas.microsoft.com/office/powerpoint/2010/main" val="251957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solidFill>
              </a:rPr>
              <a:t>How Decision Makers Decide </a:t>
            </a:r>
            <a:endParaRPr lang="en-US" sz="3600" dirty="0"/>
          </a:p>
        </p:txBody>
      </p:sp>
      <p:sp>
        <p:nvSpPr>
          <p:cNvPr id="4" name="Rectangle 2"/>
          <p:cNvSpPr txBox="1">
            <a:spLocks noChangeArrowheads="1"/>
          </p:cNvSpPr>
          <p:nvPr/>
        </p:nvSpPr>
        <p:spPr>
          <a:xfrm>
            <a:off x="304800" y="514806"/>
            <a:ext cx="8534400" cy="74771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457200">
              <a:defRPr sz="4400">
                <a:solidFill>
                  <a:srgbClr val="58585B"/>
                </a:solidFill>
                <a:latin typeface="+mn-lt"/>
                <a:ea typeface="+mn-ea"/>
                <a:cs typeface="+mn-cs"/>
                <a:sym typeface="Helvetica"/>
              </a:defRPr>
            </a:lvl1pPr>
            <a:lvl2pPr algn="ctr" defTabSz="457200">
              <a:defRPr sz="4400">
                <a:solidFill>
                  <a:srgbClr val="58585B"/>
                </a:solidFill>
                <a:latin typeface="+mn-lt"/>
                <a:ea typeface="+mn-ea"/>
                <a:cs typeface="+mn-cs"/>
                <a:sym typeface="Helvetica"/>
              </a:defRPr>
            </a:lvl2pPr>
            <a:lvl3pPr algn="ctr" defTabSz="457200">
              <a:defRPr sz="4400">
                <a:solidFill>
                  <a:srgbClr val="58585B"/>
                </a:solidFill>
                <a:latin typeface="+mn-lt"/>
                <a:ea typeface="+mn-ea"/>
                <a:cs typeface="+mn-cs"/>
                <a:sym typeface="Helvetica"/>
              </a:defRPr>
            </a:lvl3pPr>
            <a:lvl4pPr algn="ctr" defTabSz="457200">
              <a:defRPr sz="4400">
                <a:solidFill>
                  <a:srgbClr val="58585B"/>
                </a:solidFill>
                <a:latin typeface="+mn-lt"/>
                <a:ea typeface="+mn-ea"/>
                <a:cs typeface="+mn-cs"/>
                <a:sym typeface="Helvetica"/>
              </a:defRPr>
            </a:lvl4pPr>
            <a:lvl5pPr algn="ctr" defTabSz="457200">
              <a:defRPr sz="4400">
                <a:solidFill>
                  <a:srgbClr val="58585B"/>
                </a:solidFill>
                <a:latin typeface="+mn-lt"/>
                <a:ea typeface="+mn-ea"/>
                <a:cs typeface="+mn-cs"/>
                <a:sym typeface="Helvetica"/>
              </a:defRPr>
            </a:lvl5pPr>
            <a:lvl6pPr algn="ctr" defTabSz="457200">
              <a:defRPr sz="4400">
                <a:solidFill>
                  <a:srgbClr val="58585B"/>
                </a:solidFill>
                <a:latin typeface="+mn-lt"/>
                <a:ea typeface="+mn-ea"/>
                <a:cs typeface="+mn-cs"/>
                <a:sym typeface="Helvetica"/>
              </a:defRPr>
            </a:lvl6pPr>
            <a:lvl7pPr algn="ctr" defTabSz="457200">
              <a:defRPr sz="4400">
                <a:solidFill>
                  <a:srgbClr val="58585B"/>
                </a:solidFill>
                <a:latin typeface="+mn-lt"/>
                <a:ea typeface="+mn-ea"/>
                <a:cs typeface="+mn-cs"/>
                <a:sym typeface="Helvetica"/>
              </a:defRPr>
            </a:lvl7pPr>
            <a:lvl8pPr algn="ctr" defTabSz="457200">
              <a:defRPr sz="4400">
                <a:solidFill>
                  <a:srgbClr val="58585B"/>
                </a:solidFill>
                <a:latin typeface="+mn-lt"/>
                <a:ea typeface="+mn-ea"/>
                <a:cs typeface="+mn-cs"/>
                <a:sym typeface="Helvetica"/>
              </a:defRPr>
            </a:lvl8pPr>
            <a:lvl9pPr algn="ctr" defTabSz="457200">
              <a:defRPr sz="4400">
                <a:solidFill>
                  <a:srgbClr val="58585B"/>
                </a:solidFill>
                <a:latin typeface="+mn-lt"/>
                <a:ea typeface="+mn-ea"/>
                <a:cs typeface="+mn-cs"/>
                <a:sym typeface="Helvetica"/>
              </a:defRPr>
            </a:lvl9pPr>
          </a:lstStyle>
          <a:p>
            <a:endParaRPr lang="en-US" sz="3600" b="1" dirty="0">
              <a:solidFill>
                <a:schemeClr val="accent2"/>
              </a:solidFill>
            </a:endParaRPr>
          </a:p>
        </p:txBody>
      </p:sp>
      <p:sp>
        <p:nvSpPr>
          <p:cNvPr id="5" name="Rectangle 3"/>
          <p:cNvSpPr txBox="1">
            <a:spLocks noChangeArrowheads="1"/>
          </p:cNvSpPr>
          <p:nvPr/>
        </p:nvSpPr>
        <p:spPr>
          <a:xfrm>
            <a:off x="685800" y="1981200"/>
            <a:ext cx="7772400" cy="40386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900" indent="-342900" defTabSz="457200">
              <a:spcBef>
                <a:spcPts val="700"/>
              </a:spcBef>
              <a:buSzPct val="100000"/>
              <a:buFont typeface="Arial"/>
              <a:buChar char="•"/>
              <a:defRPr sz="3200">
                <a:solidFill>
                  <a:srgbClr val="58585B"/>
                </a:solidFill>
                <a:latin typeface="+mn-lt"/>
                <a:ea typeface="+mn-ea"/>
                <a:cs typeface="+mn-cs"/>
                <a:sym typeface="Helvetica"/>
              </a:defRPr>
            </a:lvl1pPr>
            <a:lvl2pPr marL="783771" indent="-326571" defTabSz="457200">
              <a:spcBef>
                <a:spcPts val="700"/>
              </a:spcBef>
              <a:buSzPct val="100000"/>
              <a:buFont typeface="Arial"/>
              <a:buChar char="o"/>
              <a:defRPr sz="3200">
                <a:solidFill>
                  <a:srgbClr val="58585B"/>
                </a:solidFill>
                <a:latin typeface="+mn-lt"/>
                <a:ea typeface="+mn-ea"/>
                <a:cs typeface="+mn-cs"/>
                <a:sym typeface="Helvetica"/>
              </a:defRPr>
            </a:lvl2pPr>
            <a:lvl3pPr marL="1219200" indent="-304800" defTabSz="457200">
              <a:spcBef>
                <a:spcPts val="700"/>
              </a:spcBef>
              <a:buSzPct val="100000"/>
              <a:buFont typeface="Arial"/>
              <a:buChar char="•"/>
              <a:defRPr sz="3200">
                <a:solidFill>
                  <a:srgbClr val="58585B"/>
                </a:solidFill>
                <a:latin typeface="+mn-lt"/>
                <a:ea typeface="+mn-ea"/>
                <a:cs typeface="+mn-cs"/>
                <a:sym typeface="Helvetica"/>
              </a:defRPr>
            </a:lvl3pPr>
            <a:lvl4pPr marL="1737360" indent="-365760" defTabSz="457200">
              <a:spcBef>
                <a:spcPts val="700"/>
              </a:spcBef>
              <a:buSzPct val="100000"/>
              <a:buFont typeface="Arial"/>
              <a:buChar char="o"/>
              <a:defRPr sz="3200">
                <a:solidFill>
                  <a:srgbClr val="58585B"/>
                </a:solidFill>
                <a:latin typeface="+mn-lt"/>
                <a:ea typeface="+mn-ea"/>
                <a:cs typeface="+mn-cs"/>
                <a:sym typeface="Helvetica"/>
              </a:defRPr>
            </a:lvl4pPr>
            <a:lvl5pPr marL="2194560" indent="-365760" defTabSz="457200">
              <a:spcBef>
                <a:spcPts val="700"/>
              </a:spcBef>
              <a:buSzPct val="100000"/>
              <a:buFont typeface="Arial"/>
              <a:buChar char="•"/>
              <a:defRPr sz="3200">
                <a:solidFill>
                  <a:srgbClr val="58585B"/>
                </a:solidFill>
                <a:latin typeface="+mn-lt"/>
                <a:ea typeface="+mn-ea"/>
                <a:cs typeface="+mn-cs"/>
                <a:sym typeface="Helvetica"/>
              </a:defRPr>
            </a:lvl5pPr>
            <a:lvl6pPr marL="2651760" indent="-365760" defTabSz="457200">
              <a:spcBef>
                <a:spcPts val="700"/>
              </a:spcBef>
              <a:buSzPct val="100000"/>
              <a:buFont typeface="Arial"/>
              <a:buChar char="•"/>
              <a:defRPr sz="3200">
                <a:solidFill>
                  <a:srgbClr val="58585B"/>
                </a:solidFill>
                <a:latin typeface="+mn-lt"/>
                <a:ea typeface="+mn-ea"/>
                <a:cs typeface="+mn-cs"/>
                <a:sym typeface="Helvetica"/>
              </a:defRPr>
            </a:lvl6pPr>
            <a:lvl7pPr marL="3108960" indent="-365760" defTabSz="457200">
              <a:spcBef>
                <a:spcPts val="700"/>
              </a:spcBef>
              <a:buSzPct val="100000"/>
              <a:buFont typeface="Arial"/>
              <a:buChar char="•"/>
              <a:defRPr sz="3200">
                <a:solidFill>
                  <a:srgbClr val="58585B"/>
                </a:solidFill>
                <a:latin typeface="+mn-lt"/>
                <a:ea typeface="+mn-ea"/>
                <a:cs typeface="+mn-cs"/>
                <a:sym typeface="Helvetica"/>
              </a:defRPr>
            </a:lvl7pPr>
            <a:lvl8pPr marL="3566159" indent="-365759" defTabSz="457200">
              <a:spcBef>
                <a:spcPts val="700"/>
              </a:spcBef>
              <a:buSzPct val="100000"/>
              <a:buFont typeface="Arial"/>
              <a:buChar char="•"/>
              <a:defRPr sz="3200">
                <a:solidFill>
                  <a:srgbClr val="58585B"/>
                </a:solidFill>
                <a:latin typeface="+mn-lt"/>
                <a:ea typeface="+mn-ea"/>
                <a:cs typeface="+mn-cs"/>
                <a:sym typeface="Helvetica"/>
              </a:defRPr>
            </a:lvl8pPr>
            <a:lvl9pPr marL="4023359" indent="-365759" defTabSz="457200">
              <a:spcBef>
                <a:spcPts val="700"/>
              </a:spcBef>
              <a:buSzPct val="100000"/>
              <a:buFont typeface="Arial"/>
              <a:buChar char="•"/>
              <a:defRPr sz="3200">
                <a:solidFill>
                  <a:srgbClr val="58585B"/>
                </a:solidFill>
                <a:latin typeface="+mn-lt"/>
                <a:ea typeface="+mn-ea"/>
                <a:cs typeface="+mn-cs"/>
                <a:sym typeface="Helvetica"/>
              </a:defRPr>
            </a:lvl9pPr>
          </a:lstStyle>
          <a:p>
            <a:pPr marL="0" indent="0">
              <a:lnSpc>
                <a:spcPct val="90000"/>
              </a:lnSpc>
              <a:spcBef>
                <a:spcPts val="1200"/>
              </a:spcBef>
              <a:buFont typeface="Arial"/>
              <a:buNone/>
            </a:pPr>
            <a:r>
              <a:rPr lang="en-US" sz="2600" smtClean="0">
                <a:solidFill>
                  <a:schemeClr val="tx1"/>
                </a:solidFill>
              </a:rPr>
              <a:t>Constituents</a:t>
            </a:r>
          </a:p>
          <a:p>
            <a:pPr marL="0" indent="0">
              <a:lnSpc>
                <a:spcPct val="90000"/>
              </a:lnSpc>
              <a:spcBef>
                <a:spcPts val="1200"/>
              </a:spcBef>
              <a:buFont typeface="Arial"/>
              <a:buNone/>
            </a:pPr>
            <a:r>
              <a:rPr lang="en-US" sz="2600" smtClean="0">
                <a:solidFill>
                  <a:schemeClr val="tx1"/>
                </a:solidFill>
              </a:rPr>
              <a:t>Staff</a:t>
            </a:r>
          </a:p>
          <a:p>
            <a:pPr marL="0" indent="0">
              <a:lnSpc>
                <a:spcPct val="90000"/>
              </a:lnSpc>
              <a:spcBef>
                <a:spcPts val="1200"/>
              </a:spcBef>
              <a:buFont typeface="Arial"/>
              <a:buNone/>
            </a:pPr>
            <a:r>
              <a:rPr lang="en-US" sz="2600" smtClean="0">
                <a:solidFill>
                  <a:schemeClr val="tx1"/>
                </a:solidFill>
              </a:rPr>
              <a:t>Colleagues</a:t>
            </a:r>
          </a:p>
          <a:p>
            <a:pPr marL="0" indent="0">
              <a:lnSpc>
                <a:spcPct val="90000"/>
              </a:lnSpc>
              <a:spcBef>
                <a:spcPts val="1200"/>
              </a:spcBef>
              <a:buFont typeface="Arial"/>
              <a:buNone/>
            </a:pPr>
            <a:r>
              <a:rPr lang="en-US" sz="2600" smtClean="0">
                <a:solidFill>
                  <a:schemeClr val="tx1"/>
                </a:solidFill>
              </a:rPr>
              <a:t>Media</a:t>
            </a:r>
          </a:p>
          <a:p>
            <a:pPr marL="0" indent="0">
              <a:lnSpc>
                <a:spcPct val="90000"/>
              </a:lnSpc>
              <a:spcBef>
                <a:spcPts val="1200"/>
              </a:spcBef>
              <a:buFont typeface="Arial"/>
              <a:buNone/>
            </a:pPr>
            <a:r>
              <a:rPr lang="en-US" sz="2600" smtClean="0">
                <a:solidFill>
                  <a:schemeClr val="tx1"/>
                </a:solidFill>
              </a:rPr>
              <a:t>Paid Lobbyists</a:t>
            </a:r>
          </a:p>
          <a:p>
            <a:pPr marL="0" indent="0">
              <a:lnSpc>
                <a:spcPct val="90000"/>
              </a:lnSpc>
              <a:spcBef>
                <a:spcPts val="1200"/>
              </a:spcBef>
              <a:buFont typeface="Arial"/>
              <a:buNone/>
            </a:pPr>
            <a:r>
              <a:rPr lang="en-US" sz="2600" smtClean="0">
                <a:solidFill>
                  <a:schemeClr val="tx1"/>
                </a:solidFill>
              </a:rPr>
              <a:t>Experts</a:t>
            </a:r>
          </a:p>
          <a:p>
            <a:pPr marL="0" indent="0">
              <a:lnSpc>
                <a:spcPct val="90000"/>
              </a:lnSpc>
              <a:spcBef>
                <a:spcPts val="1200"/>
              </a:spcBef>
              <a:buFont typeface="Arial"/>
              <a:buNone/>
            </a:pPr>
            <a:r>
              <a:rPr lang="en-US" sz="2600" smtClean="0">
                <a:solidFill>
                  <a:schemeClr val="tx1"/>
                </a:solidFill>
              </a:rPr>
              <a:t>Personal History</a:t>
            </a:r>
            <a:endParaRPr lang="en-US" sz="2600" dirty="0">
              <a:solidFill>
                <a:schemeClr val="tx1"/>
              </a:solidFill>
            </a:endParaRPr>
          </a:p>
        </p:txBody>
      </p:sp>
      <p:pic>
        <p:nvPicPr>
          <p:cNvPr id="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10400" y="2590800"/>
            <a:ext cx="1143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5"/>
          <p:cNvSpPr>
            <a:spLocks noChangeShapeType="1"/>
          </p:cNvSpPr>
          <p:nvPr/>
        </p:nvSpPr>
        <p:spPr bwMode="auto">
          <a:xfrm>
            <a:off x="2743200" y="2366917"/>
            <a:ext cx="3792687" cy="950912"/>
          </a:xfrm>
          <a:prstGeom prst="line">
            <a:avLst/>
          </a:prstGeom>
          <a:noFill/>
          <a:ln w="38100" cmpd="sng">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p>
        </p:txBody>
      </p:sp>
      <p:sp>
        <p:nvSpPr>
          <p:cNvPr id="8" name="Line 6"/>
          <p:cNvSpPr>
            <a:spLocks noChangeShapeType="1"/>
          </p:cNvSpPr>
          <p:nvPr/>
        </p:nvSpPr>
        <p:spPr bwMode="auto">
          <a:xfrm>
            <a:off x="1530220" y="2819399"/>
            <a:ext cx="5005667" cy="674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p>
        </p:txBody>
      </p:sp>
      <p:sp>
        <p:nvSpPr>
          <p:cNvPr id="9" name="Line 7"/>
          <p:cNvSpPr>
            <a:spLocks noChangeShapeType="1"/>
          </p:cNvSpPr>
          <p:nvPr/>
        </p:nvSpPr>
        <p:spPr bwMode="auto">
          <a:xfrm>
            <a:off x="2486784" y="3317829"/>
            <a:ext cx="4049103" cy="3525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p>
        </p:txBody>
      </p:sp>
      <p:sp>
        <p:nvSpPr>
          <p:cNvPr id="10" name="Line 8"/>
          <p:cNvSpPr>
            <a:spLocks noChangeShapeType="1"/>
          </p:cNvSpPr>
          <p:nvPr/>
        </p:nvSpPr>
        <p:spPr bwMode="auto">
          <a:xfrm>
            <a:off x="1922106" y="3670345"/>
            <a:ext cx="4613781" cy="1463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p>
        </p:txBody>
      </p:sp>
      <p:sp>
        <p:nvSpPr>
          <p:cNvPr id="11" name="Line 9"/>
          <p:cNvSpPr>
            <a:spLocks noChangeShapeType="1"/>
          </p:cNvSpPr>
          <p:nvPr/>
        </p:nvSpPr>
        <p:spPr bwMode="auto">
          <a:xfrm flipV="1">
            <a:off x="3041781" y="4049486"/>
            <a:ext cx="3494106" cy="1679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p>
        </p:txBody>
      </p:sp>
      <p:sp>
        <p:nvSpPr>
          <p:cNvPr id="12" name="Line 10"/>
          <p:cNvSpPr>
            <a:spLocks noChangeShapeType="1"/>
          </p:cNvSpPr>
          <p:nvPr/>
        </p:nvSpPr>
        <p:spPr bwMode="auto">
          <a:xfrm flipV="1">
            <a:off x="2090058" y="4217437"/>
            <a:ext cx="4445830" cy="6135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p>
        </p:txBody>
      </p:sp>
      <p:sp>
        <p:nvSpPr>
          <p:cNvPr id="13" name="Line 11"/>
          <p:cNvSpPr>
            <a:spLocks noChangeShapeType="1"/>
          </p:cNvSpPr>
          <p:nvPr/>
        </p:nvSpPr>
        <p:spPr bwMode="auto">
          <a:xfrm flipV="1">
            <a:off x="3321698" y="4397373"/>
            <a:ext cx="3214189" cy="9024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p>
        </p:txBody>
      </p:sp>
    </p:spTree>
    <p:extLst>
      <p:ext uri="{BB962C8B-B14F-4D97-AF65-F5344CB8AC3E}">
        <p14:creationId xmlns:p14="http://schemas.microsoft.com/office/powerpoint/2010/main" val="2390221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1614</TotalTime>
  <Words>975</Words>
  <Application>Microsoft Office PowerPoint</Application>
  <PresentationFormat>On-screen Show (4:3)</PresentationFormat>
  <Paragraphs>126</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About RESULTS</vt:lpstr>
      <vt:lpstr>What is RESULTS?</vt:lpstr>
      <vt:lpstr> U.S. Poverty Campaigns </vt:lpstr>
      <vt:lpstr>Why Advocacy?</vt:lpstr>
      <vt:lpstr>Why Advocacy?</vt:lpstr>
      <vt:lpstr>What is Advocacy?</vt:lpstr>
      <vt:lpstr>The Power of RESULTS</vt:lpstr>
      <vt:lpstr>Assess where a person is on  the Champion Scale, then move them up</vt:lpstr>
      <vt:lpstr>How Decision Makers Decide </vt:lpstr>
      <vt:lpstr>Good news about influence</vt:lpstr>
      <vt:lpstr>PowerPoint Presentation</vt:lpstr>
      <vt:lpstr>RESULTS EPIC  Communication Tool</vt:lpstr>
      <vt:lpstr>RESULTS EPIC  Communication Tool</vt:lpstr>
      <vt:lpstr>RESULTS EPIC  Communication Tool</vt:lpstr>
      <vt:lpstr>RESULTS EPIC  Communication Tool</vt:lpstr>
      <vt:lpstr>RESULTS EPIC  Communication Tool</vt:lpstr>
      <vt:lpstr>Letter Writing and Laser Talk Tips</vt:lpstr>
      <vt:lpstr>Raise Your Voice!</vt:lpstr>
      <vt:lpstr>Research your elected officials</vt:lpstr>
      <vt:lpstr>Resources</vt:lpstr>
      <vt:lpstr>Let’s Act Together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RESULTS</dc:title>
  <dc:creator>Melessa Rogers</dc:creator>
  <cp:lastModifiedBy>Melessa Rogers</cp:lastModifiedBy>
  <cp:revision>81</cp:revision>
  <cp:lastPrinted>2018-10-29T18:05:04Z</cp:lastPrinted>
  <dcterms:created xsi:type="dcterms:W3CDTF">2018-08-03T20:58:48Z</dcterms:created>
  <dcterms:modified xsi:type="dcterms:W3CDTF">2019-12-10T22:58:21Z</dcterms:modified>
</cp:coreProperties>
</file>